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44"/>
  </p:notesMasterIdLst>
  <p:handoutMasterIdLst>
    <p:handoutMasterId r:id="rId45"/>
  </p:handoutMasterIdLst>
  <p:sldIdLst>
    <p:sldId id="256" r:id="rId3"/>
    <p:sldId id="282" r:id="rId4"/>
    <p:sldId id="274" r:id="rId5"/>
    <p:sldId id="331" r:id="rId6"/>
    <p:sldId id="352" r:id="rId7"/>
    <p:sldId id="353" r:id="rId8"/>
    <p:sldId id="354" r:id="rId9"/>
    <p:sldId id="355" r:id="rId10"/>
    <p:sldId id="350" r:id="rId11"/>
    <p:sldId id="356" r:id="rId12"/>
    <p:sldId id="332" r:id="rId13"/>
    <p:sldId id="335" r:id="rId14"/>
    <p:sldId id="357" r:id="rId15"/>
    <p:sldId id="387" r:id="rId16"/>
    <p:sldId id="388" r:id="rId17"/>
    <p:sldId id="339" r:id="rId18"/>
    <p:sldId id="368" r:id="rId19"/>
    <p:sldId id="369" r:id="rId20"/>
    <p:sldId id="367" r:id="rId21"/>
    <p:sldId id="386" r:id="rId22"/>
    <p:sldId id="370" r:id="rId23"/>
    <p:sldId id="385" r:id="rId24"/>
    <p:sldId id="371" r:id="rId25"/>
    <p:sldId id="372" r:id="rId26"/>
    <p:sldId id="374" r:id="rId27"/>
    <p:sldId id="375" r:id="rId28"/>
    <p:sldId id="376" r:id="rId29"/>
    <p:sldId id="359" r:id="rId30"/>
    <p:sldId id="377" r:id="rId31"/>
    <p:sldId id="379" r:id="rId32"/>
    <p:sldId id="378" r:id="rId33"/>
    <p:sldId id="380" r:id="rId34"/>
    <p:sldId id="364" r:id="rId35"/>
    <p:sldId id="382" r:id="rId36"/>
    <p:sldId id="383" r:id="rId37"/>
    <p:sldId id="384" r:id="rId38"/>
    <p:sldId id="381" r:id="rId39"/>
    <p:sldId id="361" r:id="rId40"/>
    <p:sldId id="358" r:id="rId41"/>
    <p:sldId id="360" r:id="rId42"/>
    <p:sldId id="362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80A34C-502E-F84D-A0AC-E0FA8F719ACF}">
          <p14:sldIdLst>
            <p14:sldId id="256"/>
          </p14:sldIdLst>
        </p14:section>
        <p14:section name="Outline" id="{8764DC38-CAB2-CF4A-ACCC-FA4EBEBC224D}">
          <p14:sldIdLst>
            <p14:sldId id="282"/>
            <p14:sldId id="274"/>
          </p14:sldIdLst>
        </p14:section>
        <p14:section name="Motivation" id="{455437A6-69E0-B74B-AA3D-FFD135640D5A}">
          <p14:sldIdLst>
            <p14:sldId id="331"/>
            <p14:sldId id="352"/>
            <p14:sldId id="353"/>
            <p14:sldId id="354"/>
            <p14:sldId id="355"/>
          </p14:sldIdLst>
        </p14:section>
        <p14:section name="Background" id="{059143D4-8B0E-9A4E-B464-ECAB3C9D1CF4}">
          <p14:sldIdLst>
            <p14:sldId id="350"/>
            <p14:sldId id="356"/>
            <p14:sldId id="332"/>
            <p14:sldId id="335"/>
            <p14:sldId id="357"/>
            <p14:sldId id="387"/>
            <p14:sldId id="388"/>
          </p14:sldIdLst>
        </p14:section>
        <p14:section name="Methods" id="{A58C1251-60A5-924D-A734-996B2B66303F}">
          <p14:sldIdLst>
            <p14:sldId id="339"/>
            <p14:sldId id="368"/>
            <p14:sldId id="369"/>
            <p14:sldId id="367"/>
            <p14:sldId id="386"/>
            <p14:sldId id="370"/>
            <p14:sldId id="385"/>
            <p14:sldId id="371"/>
            <p14:sldId id="372"/>
            <p14:sldId id="374"/>
            <p14:sldId id="375"/>
            <p14:sldId id="376"/>
          </p14:sldIdLst>
        </p14:section>
        <p14:section name="Results" id="{DE31D777-A3D7-0440-9803-0E15522A7D53}">
          <p14:sldIdLst>
            <p14:sldId id="359"/>
            <p14:sldId id="377"/>
            <p14:sldId id="379"/>
            <p14:sldId id="378"/>
            <p14:sldId id="380"/>
            <p14:sldId id="364"/>
            <p14:sldId id="382"/>
            <p14:sldId id="383"/>
            <p14:sldId id="384"/>
            <p14:sldId id="381"/>
            <p14:sldId id="361"/>
          </p14:sldIdLst>
        </p14:section>
        <p14:section name="Discussion" id="{3F627E57-71C2-F54E-8105-A51EDE27E470}">
          <p14:sldIdLst>
            <p14:sldId id="358"/>
            <p14:sldId id="360"/>
          </p14:sldIdLst>
        </p14:section>
        <p14:section name="References" id="{E3A5894E-23AA-874B-95C5-7E40DA49714F}">
          <p14:sldIdLst>
            <p14:sldId id="362"/>
          </p14:sldIdLst>
        </p14:section>
        <p14:section name="Supplementary Material" id="{DD9BC757-AE79-5C4B-AD81-2FD801D259B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A4AE"/>
    <a:srgbClr val="00B1EB"/>
    <a:srgbClr val="003865"/>
    <a:srgbClr val="A87D10"/>
    <a:srgbClr val="C99313"/>
    <a:srgbClr val="0080A8"/>
    <a:srgbClr val="009B77"/>
    <a:srgbClr val="008666"/>
    <a:srgbClr val="768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2" autoAdjust="0"/>
    <p:restoredTop sz="86393" autoAdjust="0"/>
  </p:normalViewPr>
  <p:slideViewPr>
    <p:cSldViewPr snapToGrid="0" showGuides="1">
      <p:cViewPr varScale="1">
        <p:scale>
          <a:sx n="117" d="100"/>
          <a:sy n="117" d="100"/>
        </p:scale>
        <p:origin x="1080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-3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Music, Word, and Dual </a:t>
            </a:r>
            <a:r>
              <a:rPr lang="en-GB" dirty="0" err="1"/>
              <a:t>AlexNet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Top-5 Word 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49.8</c:v>
                </c:pt>
                <c:pt idx="2">
                  <c:v>47.7</c:v>
                </c:pt>
                <c:pt idx="3">
                  <c:v>48.99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9-4A40-830A-EBF0E0E6FF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Top-5 Genre Accuracy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75.16</c:v>
                </c:pt>
                <c:pt idx="2">
                  <c:v>75.2</c:v>
                </c:pt>
                <c:pt idx="3">
                  <c:v>75.760000000000005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69-4A40-830A-EBF0E0E6FF3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9459696"/>
        <c:axId val="1563232192"/>
      </c:barChart>
      <c:catAx>
        <c:axId val="144945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63232192"/>
        <c:crosses val="autoZero"/>
        <c:auto val="1"/>
        <c:lblAlgn val="ctr"/>
        <c:lblOffset val="100"/>
        <c:noMultiLvlLbl val="0"/>
      </c:catAx>
      <c:valAx>
        <c:axId val="156323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44945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Music, Word, and Dual VGG-16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Top-5 Word 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Sheet1!$A$30:$A$33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Sheet1!$B$30:$B$33</c:f>
              <c:numCache>
                <c:formatCode>General</c:formatCode>
                <c:ptCount val="4"/>
                <c:pt idx="0">
                  <c:v>61.33</c:v>
                </c:pt>
                <c:pt idx="2">
                  <c:v>57.2</c:v>
                </c:pt>
                <c:pt idx="3">
                  <c:v>44.8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A8-164C-822C-E72B09EDCDAA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Top-5 Genre Accuracy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Sheet1!$A$30:$A$33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Sheet1!$C$30:$C$33</c:f>
              <c:numCache>
                <c:formatCode>General</c:formatCode>
                <c:ptCount val="4"/>
                <c:pt idx="1">
                  <c:v>78.290000000000006</c:v>
                </c:pt>
                <c:pt idx="2">
                  <c:v>69.98</c:v>
                </c:pt>
                <c:pt idx="3">
                  <c:v>42.6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A8-164C-822C-E72B09EDC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3520688"/>
        <c:axId val="1763660368"/>
      </c:barChart>
      <c:catAx>
        <c:axId val="176352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63660368"/>
        <c:crosses val="autoZero"/>
        <c:auto val="1"/>
        <c:lblAlgn val="ctr"/>
        <c:lblOffset val="100"/>
        <c:noMultiLvlLbl val="0"/>
      </c:catAx>
      <c:valAx>
        <c:axId val="176366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6352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Music, Word, and Dual VGG-16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Top-5 Word 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Sheet1!$A$30:$A$33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Sheet1!$B$30:$B$33</c:f>
              <c:numCache>
                <c:formatCode>General</c:formatCode>
                <c:ptCount val="4"/>
                <c:pt idx="0">
                  <c:v>61.33</c:v>
                </c:pt>
                <c:pt idx="2">
                  <c:v>57.2</c:v>
                </c:pt>
                <c:pt idx="3">
                  <c:v>44.8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A8-164C-822C-E72B09EDCDAA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Top-5 Genre Accuracy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Sheet1!$A$30:$A$33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Sheet1!$C$30:$C$33</c:f>
              <c:numCache>
                <c:formatCode>General</c:formatCode>
                <c:ptCount val="4"/>
                <c:pt idx="1">
                  <c:v>78.290000000000006</c:v>
                </c:pt>
                <c:pt idx="2">
                  <c:v>69.98</c:v>
                </c:pt>
                <c:pt idx="3">
                  <c:v>42.6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A8-164C-822C-E72B09EDC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3520688"/>
        <c:axId val="1763660368"/>
      </c:barChart>
      <c:catAx>
        <c:axId val="176352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63660368"/>
        <c:crosses val="autoZero"/>
        <c:auto val="1"/>
        <c:lblAlgn val="ctr"/>
        <c:lblOffset val="100"/>
        <c:noMultiLvlLbl val="0"/>
      </c:catAx>
      <c:valAx>
        <c:axId val="176366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6352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Music, Word, and Dual </a:t>
            </a:r>
            <a:r>
              <a:rPr lang="en-GB" dirty="0" err="1"/>
              <a:t>AlexNet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Top-5 Word Accuracy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19754551444674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21-5946-8C1C-E75F16B7A732}"/>
                </c:ext>
              </c:extLst>
            </c:dLbl>
            <c:dLbl>
              <c:idx val="2"/>
              <c:layout>
                <c:manualLayout>
                  <c:x val="-3.7865283008947479E-3"/>
                  <c:y val="7.268715218132264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21-5946-8C1C-E75F16B7A732}"/>
                </c:ext>
              </c:extLst>
            </c:dLbl>
            <c:dLbl>
              <c:idx val="3"/>
              <c:layout>
                <c:manualLayout>
                  <c:x val="-1.1296372713247354E-2"/>
                  <c:y val="1.105717179981594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21-5946-8C1C-E75F16B7A7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49.8</c:v>
                </c:pt>
                <c:pt idx="2">
                  <c:v>47.7</c:v>
                </c:pt>
                <c:pt idx="3">
                  <c:v>48.99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21-5946-8C1C-E75F16B7A7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Top-5 Genre Accuracy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3.6314516679303494E-3"/>
                  <c:y val="1.36161996334774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21-5946-8C1C-E75F16B7A732}"/>
                </c:ext>
              </c:extLst>
            </c:dLbl>
            <c:dLbl>
              <c:idx val="2"/>
              <c:layout>
                <c:manualLayout>
                  <c:x val="3.7513775974228332E-3"/>
                  <c:y val="1.6291011886159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321-5946-8C1C-E75F16B7A732}"/>
                </c:ext>
              </c:extLst>
            </c:dLbl>
            <c:dLbl>
              <c:idx val="3"/>
              <c:layout>
                <c:manualLayout>
                  <c:x val="1.5033704500108609E-2"/>
                  <c:y val="1.02579629317489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21-5946-8C1C-E75F16B7A7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 CNN</c:v>
                </c:pt>
                <c:pt idx="1">
                  <c:v>Music CNN</c:v>
                </c:pt>
                <c:pt idx="2">
                  <c:v>Dual CNN (Mixed)</c:v>
                </c:pt>
                <c:pt idx="3">
                  <c:v>Dual CNN (Non-mixed)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75.16</c:v>
                </c:pt>
                <c:pt idx="2">
                  <c:v>75.2</c:v>
                </c:pt>
                <c:pt idx="3">
                  <c:v>75.760000000000005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21-5946-8C1C-E75F16B7A7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9459696"/>
        <c:axId val="1563232192"/>
      </c:barChart>
      <c:catAx>
        <c:axId val="144945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63232192"/>
        <c:crosses val="autoZero"/>
        <c:auto val="1"/>
        <c:lblAlgn val="ctr"/>
        <c:lblOffset val="100"/>
        <c:noMultiLvlLbl val="0"/>
      </c:catAx>
      <c:valAx>
        <c:axId val="156323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44945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Lesion: Non-mixed Alexnet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Sheet1!$P$31</c:f>
              <c:strCache>
                <c:ptCount val="1"/>
                <c:pt idx="0">
                  <c:v>Word task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Sheet1!$O$32:$O$34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Sheet1!$P$32:$P$34</c:f>
              <c:numCache>
                <c:formatCode>General</c:formatCode>
                <c:ptCount val="3"/>
                <c:pt idx="0">
                  <c:v>48.99</c:v>
                </c:pt>
                <c:pt idx="1">
                  <c:v>25.11</c:v>
                </c:pt>
                <c:pt idx="2">
                  <c:v>40.5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0-B44E-A006-4711CF96D0A4}"/>
            </c:ext>
          </c:extLst>
        </c:ser>
        <c:ser>
          <c:idx val="1"/>
          <c:order val="1"/>
          <c:tx>
            <c:strRef>
              <c:f>Sheet1!$Q$31</c:f>
              <c:strCache>
                <c:ptCount val="1"/>
                <c:pt idx="0">
                  <c:v>Genre task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Sheet1!$O$32:$O$34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Sheet1!$Q$32:$Q$34</c:f>
              <c:numCache>
                <c:formatCode>General</c:formatCode>
                <c:ptCount val="3"/>
                <c:pt idx="0">
                  <c:v>75.760000000000005</c:v>
                </c:pt>
                <c:pt idx="1">
                  <c:v>62.31</c:v>
                </c:pt>
                <c:pt idx="2">
                  <c:v>51.8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B0-B44E-A006-4711CF96D0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1730064"/>
        <c:axId val="1872359808"/>
      </c:barChart>
      <c:catAx>
        <c:axId val="166173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72359808"/>
        <c:crosses val="autoZero"/>
        <c:auto val="1"/>
        <c:lblAlgn val="ctr"/>
        <c:lblOffset val="100"/>
        <c:noMultiLvlLbl val="0"/>
      </c:catAx>
      <c:valAx>
        <c:axId val="18723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66173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Lesion: Mixed Alexnet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Sheet1!$P$22:$P$23</c:f>
              <c:strCache>
                <c:ptCount val="2"/>
                <c:pt idx="1">
                  <c:v>Word task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Sheet1!$O$24:$O$26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Sheet1!$P$24:$P$26</c:f>
              <c:numCache>
                <c:formatCode>General</c:formatCode>
                <c:ptCount val="3"/>
                <c:pt idx="0">
                  <c:v>47.77</c:v>
                </c:pt>
                <c:pt idx="1">
                  <c:v>43.7</c:v>
                </c:pt>
                <c:pt idx="2">
                  <c:v>45.2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A-C345-A30A-60FB310371A8}"/>
            </c:ext>
          </c:extLst>
        </c:ser>
        <c:ser>
          <c:idx val="1"/>
          <c:order val="1"/>
          <c:tx>
            <c:strRef>
              <c:f>Sheet1!$Q$22:$Q$23</c:f>
              <c:strCache>
                <c:ptCount val="2"/>
                <c:pt idx="1">
                  <c:v>Genre task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Sheet1!$O$24:$O$26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Sheet1!$Q$24:$Q$26</c:f>
              <c:numCache>
                <c:formatCode>General</c:formatCode>
                <c:ptCount val="3"/>
                <c:pt idx="0">
                  <c:v>75.2</c:v>
                </c:pt>
                <c:pt idx="1">
                  <c:v>73.3</c:v>
                </c:pt>
                <c:pt idx="2">
                  <c:v>62.6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5A-C345-A30A-60FB310371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18551040"/>
        <c:axId val="1845865248"/>
      </c:barChart>
      <c:catAx>
        <c:axId val="181855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45865248"/>
        <c:crosses val="autoZero"/>
        <c:auto val="1"/>
        <c:lblAlgn val="ctr"/>
        <c:lblOffset val="100"/>
        <c:noMultiLvlLbl val="0"/>
      </c:catAx>
      <c:valAx>
        <c:axId val="184586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1855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Lesion Non-mixed VGG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Sheet1!$P$12</c:f>
              <c:strCache>
                <c:ptCount val="1"/>
                <c:pt idx="0">
                  <c:v>Word task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Sheet1!$O$13:$O$15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Sheet1!$P$13:$P$15</c:f>
              <c:numCache>
                <c:formatCode>General</c:formatCode>
                <c:ptCount val="3"/>
                <c:pt idx="0">
                  <c:v>44.8</c:v>
                </c:pt>
                <c:pt idx="1">
                  <c:v>29.2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9-8A45-8E9D-6519A81117B1}"/>
            </c:ext>
          </c:extLst>
        </c:ser>
        <c:ser>
          <c:idx val="1"/>
          <c:order val="1"/>
          <c:tx>
            <c:strRef>
              <c:f>Sheet1!$Q$12</c:f>
              <c:strCache>
                <c:ptCount val="1"/>
                <c:pt idx="0">
                  <c:v>Genre task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Sheet1!$O$13:$O$15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Sheet1!$Q$13:$Q$15</c:f>
              <c:numCache>
                <c:formatCode>General</c:formatCode>
                <c:ptCount val="3"/>
                <c:pt idx="0">
                  <c:v>42.6</c:v>
                </c:pt>
                <c:pt idx="1">
                  <c:v>39.11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69-8A45-8E9D-6519A81117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39104256"/>
        <c:axId val="1939486880"/>
      </c:barChart>
      <c:catAx>
        <c:axId val="193910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39486880"/>
        <c:crosses val="autoZero"/>
        <c:auto val="1"/>
        <c:lblAlgn val="ctr"/>
        <c:lblOffset val="100"/>
        <c:noMultiLvlLbl val="0"/>
      </c:catAx>
      <c:valAx>
        <c:axId val="193948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3910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Lesion: Mixed VGG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Sheet1!$P$2:$P$3</c:f>
              <c:strCache>
                <c:ptCount val="2"/>
                <c:pt idx="1">
                  <c:v>Word task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Sheet1!$O$4:$O$6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Sheet1!$P$4:$P$6</c:f>
              <c:numCache>
                <c:formatCode>General</c:formatCode>
                <c:ptCount val="3"/>
                <c:pt idx="0">
                  <c:v>61.4</c:v>
                </c:pt>
                <c:pt idx="1">
                  <c:v>56.79</c:v>
                </c:pt>
                <c:pt idx="2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05-3F49-A393-D5BB263F465F}"/>
            </c:ext>
          </c:extLst>
        </c:ser>
        <c:ser>
          <c:idx val="1"/>
          <c:order val="1"/>
          <c:tx>
            <c:strRef>
              <c:f>Sheet1!$Q$2:$Q$3</c:f>
              <c:strCache>
                <c:ptCount val="2"/>
                <c:pt idx="1">
                  <c:v>Genre task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Sheet1!$O$4:$O$6</c:f>
              <c:strCache>
                <c:ptCount val="3"/>
                <c:pt idx="0">
                  <c:v>No Lesioning</c:v>
                </c:pt>
                <c:pt idx="1">
                  <c:v>Lesion Word</c:v>
                </c:pt>
                <c:pt idx="2">
                  <c:v>Lesion Music</c:v>
                </c:pt>
              </c:strCache>
            </c:strRef>
          </c:cat>
          <c:val>
            <c:numRef>
              <c:f>Sheet1!$Q$4:$Q$6</c:f>
              <c:numCache>
                <c:formatCode>General</c:formatCode>
                <c:ptCount val="3"/>
                <c:pt idx="0">
                  <c:v>71.7</c:v>
                </c:pt>
                <c:pt idx="1">
                  <c:v>68.7</c:v>
                </c:pt>
                <c:pt idx="2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05-3F49-A393-D5BB263F46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44723056"/>
        <c:axId val="1944476496"/>
      </c:barChart>
      <c:catAx>
        <c:axId val="194472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44476496"/>
        <c:crosses val="autoZero"/>
        <c:auto val="1"/>
        <c:lblAlgn val="ctr"/>
        <c:lblOffset val="100"/>
        <c:noMultiLvlLbl val="0"/>
      </c:catAx>
      <c:valAx>
        <c:axId val="194447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4472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28.12.23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28.12.23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9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There have been many interesting attempts to approach these problems</a:t>
            </a:r>
          </a:p>
          <a:p>
            <a:r>
              <a:rPr lang="en-DE" dirty="0"/>
              <a:t>1. I will call this the </a:t>
            </a:r>
            <a:r>
              <a:rPr lang="en-DE" i="1" dirty="0"/>
              <a:t>face paper</a:t>
            </a:r>
            <a:r>
              <a:rPr lang="en-DE" dirty="0"/>
              <a:t> | </a:t>
            </a:r>
            <a:r>
              <a:rPr lang="en-DE" i="1" dirty="0"/>
              <a:t>Katharina’s paper </a:t>
            </a:r>
          </a:p>
          <a:p>
            <a:r>
              <a:rPr lang="en-DE" dirty="0"/>
              <a:t>2. This is </a:t>
            </a:r>
            <a:r>
              <a:rPr lang="en-DE" i="1" dirty="0"/>
              <a:t>music paper</a:t>
            </a:r>
          </a:p>
          <a:p>
            <a:r>
              <a:rPr lang="en-DE" i="1" dirty="0"/>
              <a:t>Let's start with the face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99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Many possible answers...</a:t>
            </a:r>
          </a:p>
          <a:p>
            <a:r>
              <a:rPr lang="en-DE" dirty="0"/>
              <a:t>They make the case that the functional segregation comes from computational reasona: </a:t>
            </a:r>
          </a:p>
          <a:p>
            <a:r>
              <a:rPr lang="en-DE" dirty="0"/>
              <a:t>If CNNs show this behavior, it supports the hypothesis that this can be attributed to an optimization that's happening in the brain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89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interesting result --&gt; dual task can perform as well as single task nets</a:t>
            </a:r>
          </a:p>
          <a:p>
            <a:r>
              <a:rPr lang="en-DE" dirty="0"/>
              <a:t>But what does it have to do with task segregation?</a:t>
            </a:r>
          </a:p>
          <a:p>
            <a:r>
              <a:rPr lang="en-DE" dirty="0"/>
              <a:t>I'll provide more details about what it means "responsible"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27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1"/>
                </a:solidFill>
              </a:rPr>
              <a:t> Face --&gt; Expected</a:t>
            </a:r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1"/>
                </a:solidFill>
              </a:rPr>
              <a:t>Object --&gt; means CNN hasn't learned a SHARED REPRESENTATION</a:t>
            </a: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1"/>
                </a:solidFill>
              </a:rPr>
              <a:t>Doesn’t the music paper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8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 will get into more details about batching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2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Let's talk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51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24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363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072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6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said task segregation many times</a:t>
            </a:r>
          </a:p>
          <a:p>
            <a:r>
              <a:rPr lang="en-US" dirty="0"/>
              <a:t>so before we move on, let's have a look at the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22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657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This setting is used in the music paper. </a:t>
            </a:r>
          </a:p>
          <a:p>
            <a:r>
              <a:rPr lang="en-DE" dirty="0"/>
              <a:t>Mixed batches are more intuitive and similar to how humans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204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 idea --&gt; in a single update of the network, both types of data are seen by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398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time is running, skip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005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18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top-5 accuracy</a:t>
            </a:r>
          </a:p>
          <a:p>
            <a:r>
              <a:rPr lang="en-DE" dirty="0"/>
              <a:t>non-mixed needed more hyperparameter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217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390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11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Thank supervisors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34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To motivate the presentation</a:t>
            </a:r>
          </a:p>
          <a:p>
            <a:r>
              <a:rPr lang="en-DE" dirty="0"/>
              <a:t>What do you think of when you hear task segregation in the brain?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1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Within each region, there is functional specialization</a:t>
            </a:r>
          </a:p>
          <a:p>
            <a:r>
              <a:rPr lang="en-DE" dirty="0"/>
              <a:t>(FFA) You’ve probably learned this in Bernhard’s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23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Many questions can be posed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3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Many questions can be posed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Many questions can be posed now</a:t>
            </a:r>
          </a:p>
          <a:p>
            <a:r>
              <a:rPr lang="en-DE" dirty="0"/>
              <a:t>There has been e number of works</a:t>
            </a:r>
          </a:p>
          <a:p>
            <a:r>
              <a:rPr lang="en-DE" dirty="0"/>
              <a:t>One of the ideas that some of the papers have adopted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730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There have been many interesting attempts to approach these problems</a:t>
            </a:r>
          </a:p>
          <a:p>
            <a:r>
              <a:rPr lang="en-DE" dirty="0"/>
              <a:t>1. I will call this the </a:t>
            </a:r>
            <a:r>
              <a:rPr lang="en-DE" i="1" dirty="0"/>
              <a:t>source paper</a:t>
            </a:r>
            <a:r>
              <a:rPr lang="en-DE" dirty="0"/>
              <a:t> | </a:t>
            </a:r>
            <a:r>
              <a:rPr lang="en-DE" i="1" dirty="0"/>
              <a:t>face paper</a:t>
            </a:r>
            <a:r>
              <a:rPr lang="en-DE" dirty="0"/>
              <a:t> | </a:t>
            </a:r>
            <a:r>
              <a:rPr lang="en-DE" i="1" dirty="0"/>
              <a:t>Katharina’s paper </a:t>
            </a:r>
          </a:p>
          <a:p>
            <a:r>
              <a:rPr lang="en-DE" dirty="0"/>
              <a:t>2. This is </a:t>
            </a:r>
            <a:r>
              <a:rPr lang="en-DE" i="1" dirty="0"/>
              <a:t>target paper | music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58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4800"/>
            <a:ext cx="8836819" cy="128798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FAU-Siege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201" y="4154488"/>
            <a:ext cx="2350845" cy="2390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6001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003865"/>
          </a:solidFill>
          <a:ln w="6350">
            <a:solidFill>
              <a:schemeClr val="bg1"/>
            </a:solidFill>
          </a:ln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5999" y="3981450"/>
            <a:ext cx="8838000" cy="2563812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2" name="Grafik 11" descr="FAU-Siege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735" y="4637903"/>
            <a:ext cx="1875504" cy="1907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35174"/>
            <a:ext cx="8839199" cy="2609578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9563" y="3989996"/>
            <a:ext cx="8834437" cy="2563812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003865"/>
          </a:solidFill>
          <a:ln w="6350">
            <a:solidFill>
              <a:schemeClr val="bg1"/>
            </a:solidFill>
          </a:ln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306000" y="3978275"/>
            <a:ext cx="8838000" cy="256698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7"/>
            <a:ext cx="8839199" cy="521863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23347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3815330"/>
            <a:ext cx="8568000" cy="2593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Funk Music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CA45AA7F-9246-47B0-BE6F-EA2F7A579C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0173" y="848498"/>
            <a:ext cx="8340387" cy="7059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800"/>
            </a:lvl1pPr>
            <a:lvl2pPr marL="1080000" indent="-540000">
              <a:buFont typeface="Arial" panose="020B0604020202020204" pitchFamily="34" charset="0"/>
              <a:buChar char="•"/>
              <a:defRPr/>
            </a:lvl2pPr>
            <a:lvl3pPr marL="1620000" indent="-540000">
              <a:buFont typeface="Arial" panose="020B0604020202020204" pitchFamily="34" charset="0"/>
              <a:buChar char="•"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219D6BF3-C067-4576-ACF1-45069A5491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0172" y="1554480"/>
            <a:ext cx="8340387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/>
            </a:lvl1pPr>
            <a:lvl2pPr marL="1080000" indent="-540000">
              <a:buFont typeface="Arial" panose="020B0604020202020204" pitchFamily="34" charset="0"/>
              <a:buChar char="•"/>
              <a:defRPr/>
            </a:lvl2pPr>
            <a:lvl3pPr marL="1620000" indent="-540000">
              <a:buFont typeface="Arial" panose="020B0604020202020204" pitchFamily="34" charset="0"/>
              <a:buChar char="•"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007C8256-D976-4D41-B008-EEFD12CCFE7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1599" y="2054288"/>
            <a:ext cx="8341200" cy="4368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</a:defRPr>
            </a:lvl1pPr>
            <a:lvl2pPr marL="1080000" indent="-5400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</a:defRPr>
            </a:lvl2pPr>
            <a:lvl3pPr marL="1620000" indent="-5400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</a:defRPr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61599" y="849600"/>
            <a:ext cx="8341200" cy="557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57CF44-A383-4FFE-9366-088A25F3F2DE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003865"/>
          </a:solidFill>
          <a:ln w="6350">
            <a:solidFill>
              <a:schemeClr val="bg1"/>
            </a:solidFill>
          </a:ln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1" y="2649195"/>
            <a:ext cx="252000" cy="1288800"/>
            <a:chOff x="0" y="1984331"/>
            <a:chExt cx="194400" cy="968773"/>
          </a:xfrm>
        </p:grpSpPr>
        <p:sp>
          <p:nvSpPr>
            <p:cNvPr id="9" name="Rechteck 8"/>
            <p:cNvSpPr/>
            <p:nvPr userDrawn="1"/>
          </p:nvSpPr>
          <p:spPr>
            <a:xfrm>
              <a:off x="0" y="2733675"/>
              <a:ext cx="194400" cy="219429"/>
            </a:xfrm>
            <a:prstGeom prst="rect">
              <a:avLst/>
            </a:prstGeom>
            <a:solidFill>
              <a:srgbClr val="98A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0" y="2531269"/>
              <a:ext cx="194400" cy="227792"/>
            </a:xfrm>
            <a:prstGeom prst="rect">
              <a:avLst/>
            </a:prstGeom>
            <a:solidFill>
              <a:srgbClr val="00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0" y="2347913"/>
              <a:ext cx="194400" cy="218679"/>
            </a:xfrm>
            <a:prstGeom prst="rect">
              <a:avLst/>
            </a:prstGeom>
            <a:solidFill>
              <a:srgbClr val="00B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0" y="2150269"/>
              <a:ext cx="194400" cy="220610"/>
            </a:xfrm>
            <a:prstGeom prst="rect">
              <a:avLst/>
            </a:prstGeom>
            <a:solidFill>
              <a:srgbClr val="8D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0" y="1984331"/>
              <a:ext cx="194400" cy="194400"/>
            </a:xfrm>
            <a:prstGeom prst="rect">
              <a:avLst/>
            </a:prstGeom>
            <a:solidFill>
              <a:srgbClr val="C99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Rechteck 55"/>
          <p:cNvSpPr/>
          <p:nvPr userDrawn="1"/>
        </p:nvSpPr>
        <p:spPr>
          <a:xfrm>
            <a:off x="0" y="1325003"/>
            <a:ext cx="252000" cy="128961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Logo_FAU_DinA5_RGB.emf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000" y="252000"/>
            <a:ext cx="2169825" cy="4340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59" r:id="rId3"/>
    <p:sldLayoutId id="2147483662" r:id="rId4"/>
    <p:sldLayoutId id="2147483667" r:id="rId5"/>
    <p:sldLayoutId id="2147483668" r:id="rId6"/>
    <p:sldLayoutId id="2147483669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 userDrawn="1"/>
        </p:nvGrpSpPr>
        <p:grpSpPr>
          <a:xfrm>
            <a:off x="0" y="1984826"/>
            <a:ext cx="262800" cy="644400"/>
            <a:chOff x="0" y="1984331"/>
            <a:chExt cx="194400" cy="968773"/>
          </a:xfrm>
        </p:grpSpPr>
        <p:sp>
          <p:nvSpPr>
            <p:cNvPr id="13" name="Rechteck 12"/>
            <p:cNvSpPr/>
            <p:nvPr userDrawn="1"/>
          </p:nvSpPr>
          <p:spPr>
            <a:xfrm>
              <a:off x="0" y="2733675"/>
              <a:ext cx="194400" cy="219429"/>
            </a:xfrm>
            <a:prstGeom prst="rect">
              <a:avLst/>
            </a:prstGeom>
            <a:solidFill>
              <a:srgbClr val="98A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0" y="2531269"/>
              <a:ext cx="194400" cy="227792"/>
            </a:xfrm>
            <a:prstGeom prst="rect">
              <a:avLst/>
            </a:prstGeom>
            <a:solidFill>
              <a:srgbClr val="00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0" y="2347913"/>
              <a:ext cx="194400" cy="218679"/>
            </a:xfrm>
            <a:prstGeom prst="rect">
              <a:avLst/>
            </a:prstGeom>
            <a:solidFill>
              <a:srgbClr val="00B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0" y="2150269"/>
              <a:ext cx="194400" cy="220610"/>
            </a:xfrm>
            <a:prstGeom prst="rect">
              <a:avLst/>
            </a:prstGeom>
            <a:solidFill>
              <a:srgbClr val="8D1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1984331"/>
              <a:ext cx="194400" cy="194400"/>
            </a:xfrm>
            <a:prstGeom prst="rect">
              <a:avLst/>
            </a:prstGeom>
            <a:solidFill>
              <a:srgbClr val="C993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Rechteck 60"/>
          <p:cNvSpPr/>
          <p:nvPr userDrawn="1"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95266" y="657389"/>
            <a:ext cx="8848733" cy="5924385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96448" y="6628573"/>
            <a:ext cx="612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6627600"/>
            <a:ext cx="108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999ECA2A-29A5-4A61-9B2A-1FC4878172CE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8" name="Grafik 17" descr="Logo_FAU_DinA5_RGB.em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883" y="130801"/>
            <a:ext cx="1407067" cy="2814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3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2.mp3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4.mp3"/><Relationship Id="rId7" Type="http://schemas.openxmlformats.org/officeDocument/2006/relationships/image" Target="../media/image1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2.png"/><Relationship Id="rId4" Type="http://schemas.openxmlformats.org/officeDocument/2006/relationships/audio" Target="../media/media4.mp3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8.wdp"/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microsoft.com/office/2007/relationships/hdphoto" Target="../media/hdphoto10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microsoft.com/office/2007/relationships/hdphoto" Target="../media/hdphoto9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microsoft.com/office/2007/relationships/hdphoto" Target="../media/hdphoto18.wdp"/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12" Type="http://schemas.microsoft.com/office/2007/relationships/hdphoto" Target="../media/hdphoto17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4.wdp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18.wdp"/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4.wdp"/><Relationship Id="rId11" Type="http://schemas.microsoft.com/office/2007/relationships/hdphoto" Target="../media/hdphoto19.wdp"/><Relationship Id="rId5" Type="http://schemas.microsoft.com/office/2007/relationships/hdphoto" Target="../media/hdphoto13.wdp"/><Relationship Id="rId10" Type="http://schemas.microsoft.com/office/2007/relationships/hdphoto" Target="../media/hdphoto17.wdp"/><Relationship Id="rId4" Type="http://schemas.openxmlformats.org/officeDocument/2006/relationships/image" Target="../media/image22.png"/><Relationship Id="rId9" Type="http://schemas.microsoft.com/office/2007/relationships/hdphoto" Target="../media/hdphoto16.wdp"/><Relationship Id="rId14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FunkMusic</a:t>
            </a:r>
            <a:r>
              <a:rPr lang="de-DE" dirty="0"/>
              <a:t>: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Specialization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/>
              <a:t> Speech </a:t>
            </a:r>
            <a:r>
              <a:rPr lang="de-DE" dirty="0"/>
              <a:t>and Music in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146569"/>
            <a:ext cx="8568000" cy="43187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EEBD50A2-166B-4DD1-84E6-5A24C4C9E23F}"/>
              </a:ext>
            </a:extLst>
          </p:cNvPr>
          <p:cNvSpPr txBox="1">
            <a:spLocks/>
          </p:cNvSpPr>
          <p:nvPr/>
        </p:nvSpPr>
        <p:spPr>
          <a:xfrm>
            <a:off x="396000" y="2831545"/>
            <a:ext cx="8568000" cy="3713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+mj-lt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10-ECTS Project, Artificial Intelligence M.Sc.</a:t>
            </a:r>
          </a:p>
          <a:p>
            <a:endParaRPr lang="en-US" dirty="0"/>
          </a:p>
          <a:p>
            <a:r>
              <a:rPr lang="en-US" dirty="0"/>
              <a:t>Presenter: Amin </a:t>
            </a:r>
            <a:r>
              <a:rPr lang="en-US" dirty="0" err="1"/>
              <a:t>Heydarshahi</a:t>
            </a:r>
            <a:endParaRPr lang="en-US" dirty="0"/>
          </a:p>
          <a:p>
            <a:r>
              <a:rPr lang="en-US" dirty="0"/>
              <a:t>Supervisors: </a:t>
            </a:r>
            <a:br>
              <a:rPr lang="en-US" dirty="0"/>
            </a:br>
            <a:r>
              <a:rPr lang="en-US" dirty="0"/>
              <a:t>	Prof. Dr. Bernhard Egger</a:t>
            </a:r>
            <a:br>
              <a:rPr lang="en-US" dirty="0"/>
            </a:br>
            <a:r>
              <a:rPr lang="en-US" dirty="0"/>
              <a:t>	Prof. Dr. Andreas Kist</a:t>
            </a:r>
            <a:br>
              <a:rPr lang="en-US" dirty="0"/>
            </a:br>
            <a:r>
              <a:rPr lang="en-US" dirty="0"/>
              <a:t>	Dr. Katharina Dobs</a:t>
            </a:r>
          </a:p>
          <a:p>
            <a:r>
              <a:rPr lang="en-US" dirty="0"/>
              <a:t>Summer semester 2023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D6AB6-A666-9021-D208-EDDD98BE9A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E6498-F2E3-667B-4E4A-292896C6B2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1586D-ED4E-46F6-4B0E-B3347EBD8D3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D8601-AEEB-C789-32C3-BE6ED2F38C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ABA22-A5B2-9328-20B0-DDC226019CC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Task segregation in CNNs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456CB4-66AA-3ADE-848F-5E76E9E52C2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DE" dirty="0"/>
              <a:t>Faces vs. Objects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Words vs. Music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3A39A-1752-310B-AF32-C9846689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107" y="2485669"/>
            <a:ext cx="5858516" cy="1355953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4630A17-7F4F-8558-3EFE-7B56CC385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07" y="4760654"/>
            <a:ext cx="5858516" cy="1231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A296B-B2AF-38B2-7DF6-9B37846BF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449" y="5846500"/>
            <a:ext cx="1686692" cy="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983A2-CE34-3247-05AC-BC0BBF6F99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699E1-FD38-19F1-1E7A-D3314D06EE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13DE0-64E5-DB93-5886-721EE1B65D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3A4662-3E6B-728A-A542-FD3BF76037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Background: Face Paper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CC9F6-45A3-4EC9-335E-9D45E9C5D3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Why is the brain specialized functionally?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393BF7-EF56-F50F-AD76-EA72BE206ED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endParaRPr lang="en-DE" dirty="0">
              <a:solidFill>
                <a:schemeClr val="accent1"/>
              </a:solidFill>
            </a:endParaRPr>
          </a:p>
          <a:p>
            <a:endParaRPr lang="en-DE" dirty="0">
              <a:solidFill>
                <a:schemeClr val="accent1"/>
              </a:solidFill>
            </a:endParaRPr>
          </a:p>
          <a:p>
            <a:r>
              <a:rPr lang="en-DE" dirty="0">
                <a:solidFill>
                  <a:srgbClr val="98A4AE"/>
                </a:solidFill>
              </a:rPr>
              <a:t>Random byproduct of evolution</a:t>
            </a:r>
          </a:p>
          <a:p>
            <a:endParaRPr lang="en-DE" dirty="0">
              <a:solidFill>
                <a:srgbClr val="98A4AE"/>
              </a:solidFill>
            </a:endParaRPr>
          </a:p>
          <a:p>
            <a:r>
              <a:rPr lang="en-DE" dirty="0">
                <a:solidFill>
                  <a:srgbClr val="98A4AE"/>
                </a:solidFill>
              </a:rPr>
              <a:t>Modularity approach: brain is “modulated” into different regions that talk to each other if necessary</a:t>
            </a:r>
          </a:p>
          <a:p>
            <a:endParaRPr lang="en-DE" dirty="0"/>
          </a:p>
          <a:p>
            <a:pPr>
              <a:buFont typeface="Wingdings" pitchFamily="2" charset="2"/>
              <a:buChar char="ü"/>
            </a:pPr>
            <a:r>
              <a:rPr lang="en-DE" dirty="0">
                <a:solidFill>
                  <a:schemeClr val="accent1"/>
                </a:solidFill>
              </a:rPr>
              <a:t>Computational reasons </a:t>
            </a:r>
            <a:r>
              <a:rPr lang="en-DE" dirty="0"/>
              <a:t>cause the brain to find domain-specific representations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72E12-BEF0-F208-9163-1A8F56E44D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32" y="2054288"/>
            <a:ext cx="4712142" cy="10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844CE-656B-4557-C535-80166194CC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023BB-9283-FCE9-BC51-A5AE33E8AA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A7B56-50F7-D188-6E09-E9CC0C440B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586B1E-BD59-B7F2-C004-3E1B3F1396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Background: Face Paper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A1217-5945-6A3A-6708-3B7746FFCFE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How to measure task segregation in CNNs?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4B2B7-401A-82B7-D544-3425679A3F8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9"/>
            <a:ext cx="5476102" cy="446638"/>
          </a:xfrm>
        </p:spPr>
        <p:txBody>
          <a:bodyPr/>
          <a:lstStyle/>
          <a:p>
            <a:r>
              <a:rPr lang="en-DE" dirty="0"/>
              <a:t>Train a CNN on faces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55EE7-C9CB-028B-DC4E-726316389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1" b="67554"/>
          <a:stretch/>
        </p:blipFill>
        <p:spPr>
          <a:xfrm>
            <a:off x="6156991" y="2003711"/>
            <a:ext cx="2624277" cy="556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CD99E-B496-39D7-EB5F-4E29E4EA6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17" r="-3284" b="38627"/>
          <a:stretch/>
        </p:blipFill>
        <p:spPr>
          <a:xfrm>
            <a:off x="6113900" y="2853364"/>
            <a:ext cx="2710458" cy="575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C0872-629D-B1D4-FACE-F478BD510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6156990" y="3642162"/>
            <a:ext cx="2624277" cy="792443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FE1D0E4-0114-D68E-1EF7-B2A4E7A3EB76}"/>
              </a:ext>
            </a:extLst>
          </p:cNvPr>
          <p:cNvSpPr txBox="1">
            <a:spLocks/>
          </p:cNvSpPr>
          <p:nvPr/>
        </p:nvSpPr>
        <p:spPr>
          <a:xfrm>
            <a:off x="560172" y="2500926"/>
            <a:ext cx="5476102" cy="10107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  <a:p>
            <a:r>
              <a:rPr lang="en-DE" dirty="0"/>
              <a:t>Train a CNN on objects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C7B36DC5-3A47-6B83-A97D-E89CB571974B}"/>
              </a:ext>
            </a:extLst>
          </p:cNvPr>
          <p:cNvSpPr txBox="1">
            <a:spLocks/>
          </p:cNvSpPr>
          <p:nvPr/>
        </p:nvSpPr>
        <p:spPr>
          <a:xfrm>
            <a:off x="560172" y="3385260"/>
            <a:ext cx="5476102" cy="8530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  <a:p>
            <a:r>
              <a:rPr lang="en-DE" dirty="0"/>
              <a:t>Train a dual CNN on both datasets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5029862-8A96-8938-EDA2-719995BBF626}"/>
              </a:ext>
            </a:extLst>
          </p:cNvPr>
          <p:cNvSpPr txBox="1">
            <a:spLocks/>
          </p:cNvSpPr>
          <p:nvPr/>
        </p:nvSpPr>
        <p:spPr>
          <a:xfrm>
            <a:off x="560172" y="4701523"/>
            <a:ext cx="5476102" cy="6019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Compute accuracies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67C193-DB15-CFD9-B87D-C93F4748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473" y="4647767"/>
            <a:ext cx="2113355" cy="1439411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EAAA143-4107-F9BB-9B42-7D65B18E512D}"/>
              </a:ext>
            </a:extLst>
          </p:cNvPr>
          <p:cNvSpPr txBox="1">
            <a:spLocks/>
          </p:cNvSpPr>
          <p:nvPr/>
        </p:nvSpPr>
        <p:spPr>
          <a:xfrm>
            <a:off x="560172" y="5596609"/>
            <a:ext cx="5476102" cy="792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Detect neurons responsible for one task in dual-task CNN</a:t>
            </a:r>
          </a:p>
        </p:txBody>
      </p:sp>
    </p:spTree>
    <p:extLst>
      <p:ext uri="{BB962C8B-B14F-4D97-AF65-F5344CB8AC3E}">
        <p14:creationId xmlns:p14="http://schemas.microsoft.com/office/powerpoint/2010/main" val="16145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A844CE-656B-4557-C535-80166194CC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023BB-9283-FCE9-BC51-A5AE33E8AA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A7B56-50F7-D188-6E09-E9CC0C440B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586B1E-BD59-B7F2-C004-3E1B3F1396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Background: Face Paper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A1217-5945-6A3A-6708-3B7746FFCFE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How to measure task segregation in CNNs?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5D4E087-7281-A137-EA0F-9C8FAEE3E3C1}"/>
              </a:ext>
            </a:extLst>
          </p:cNvPr>
          <p:cNvSpPr txBox="1">
            <a:spLocks/>
          </p:cNvSpPr>
          <p:nvPr/>
        </p:nvSpPr>
        <p:spPr>
          <a:xfrm>
            <a:off x="674786" y="3012627"/>
            <a:ext cx="5476102" cy="17344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  <a:p>
            <a:r>
              <a:rPr lang="en-DE" b="1" dirty="0"/>
              <a:t>Lesioning Experiment</a:t>
            </a:r>
            <a:br>
              <a:rPr lang="en-DE" dirty="0"/>
            </a:br>
            <a:r>
              <a:rPr lang="en-DE" dirty="0"/>
              <a:t>Lesion (disable) them and observe the effect on the other task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67C193-DB15-CFD9-B87D-C93F4748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46" y="1931923"/>
            <a:ext cx="2113355" cy="1439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0347B-B43B-6E88-6BE9-BD4044F0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46" y="3528090"/>
            <a:ext cx="2181401" cy="2942753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24833E9E-4034-E307-3381-B3CDE274A5E1}"/>
              </a:ext>
            </a:extLst>
          </p:cNvPr>
          <p:cNvSpPr txBox="1">
            <a:spLocks/>
          </p:cNvSpPr>
          <p:nvPr/>
        </p:nvSpPr>
        <p:spPr>
          <a:xfrm>
            <a:off x="674786" y="5303519"/>
            <a:ext cx="5476102" cy="9416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1"/>
                </a:solidFill>
              </a:rPr>
              <a:t>Idea of this project: do the lesioning experiment on words and music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53B127-2BD3-79CA-4239-D85A73FC73F1}"/>
              </a:ext>
            </a:extLst>
          </p:cNvPr>
          <p:cNvSpPr txBox="1">
            <a:spLocks/>
          </p:cNvSpPr>
          <p:nvPr/>
        </p:nvSpPr>
        <p:spPr>
          <a:xfrm>
            <a:off x="674786" y="2137235"/>
            <a:ext cx="5476102" cy="792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Detect neurons responsible for one task in dual-task CNN</a:t>
            </a:r>
          </a:p>
        </p:txBody>
      </p:sp>
    </p:spTree>
    <p:extLst>
      <p:ext uri="{BB962C8B-B14F-4D97-AF65-F5344CB8AC3E}">
        <p14:creationId xmlns:p14="http://schemas.microsoft.com/office/powerpoint/2010/main" val="267866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2985-9DB4-0CF9-6BCC-4CC2010628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AEFA8-D78A-5222-8529-A806E4E15A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E9DE-DB3B-AB19-0D81-2D4B6A78EB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9FF1A-346F-B9FA-09E4-67DD45A64F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C2962-4BB1-8272-275F-E2D2F01BC34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Overview of the experiments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E029C8-D142-252B-1211-9964F4F027BF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248980095"/>
              </p:ext>
            </p:extLst>
          </p:nvPr>
        </p:nvGraphicFramePr>
        <p:xfrm>
          <a:off x="561975" y="2115550"/>
          <a:ext cx="8340724" cy="3840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5974">
                  <a:extLst>
                    <a:ext uri="{9D8B030D-6E8A-4147-A177-3AD203B41FA5}">
                      <a16:colId xmlns:a16="http://schemas.microsoft.com/office/drawing/2014/main" val="1191757317"/>
                    </a:ext>
                  </a:extLst>
                </a:gridCol>
                <a:gridCol w="1507787">
                  <a:extLst>
                    <a:ext uri="{9D8B030D-6E8A-4147-A177-3AD203B41FA5}">
                      <a16:colId xmlns:a16="http://schemas.microsoft.com/office/drawing/2014/main" val="2996525254"/>
                    </a:ext>
                  </a:extLst>
                </a:gridCol>
                <a:gridCol w="1653702">
                  <a:extLst>
                    <a:ext uri="{9D8B030D-6E8A-4147-A177-3AD203B41FA5}">
                      <a16:colId xmlns:a16="http://schemas.microsoft.com/office/drawing/2014/main" val="613400693"/>
                    </a:ext>
                  </a:extLst>
                </a:gridCol>
                <a:gridCol w="2453261">
                  <a:extLst>
                    <a:ext uri="{9D8B030D-6E8A-4147-A177-3AD203B41FA5}">
                      <a16:colId xmlns:a16="http://schemas.microsoft.com/office/drawing/2014/main" val="16014351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DE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Face 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Music 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This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3437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Dual-task CNNs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>
                          <a:solidFill>
                            <a:schemeClr val="accent1"/>
                          </a:solidFill>
                        </a:rPr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1812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Lesioning Experiments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6719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b="1" dirty="0"/>
                        <a:t>Batching Method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M</a:t>
                      </a:r>
                      <a:r>
                        <a:rPr lang="en-DE" sz="1800" dirty="0"/>
                        <a:t>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Non-mixed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Mixed and Non-mixed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42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b="1" dirty="0"/>
                        <a:t>Branched CNNs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  <a:endParaRPr lang="en-DE" sz="1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35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Comparison to human responses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565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99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2985-9DB4-0CF9-6BCC-4CC2010628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AEFA8-D78A-5222-8529-A806E4E15A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E9DE-DB3B-AB19-0D81-2D4B6A78EB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9FF1A-346F-B9FA-09E4-67DD45A64F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C2962-4BB1-8272-275F-E2D2F01BC34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Overview of the experiments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E029C8-D142-252B-1211-9964F4F027BF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675095299"/>
              </p:ext>
            </p:extLst>
          </p:nvPr>
        </p:nvGraphicFramePr>
        <p:xfrm>
          <a:off x="561975" y="2115550"/>
          <a:ext cx="8340724" cy="3840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5974">
                  <a:extLst>
                    <a:ext uri="{9D8B030D-6E8A-4147-A177-3AD203B41FA5}">
                      <a16:colId xmlns:a16="http://schemas.microsoft.com/office/drawing/2014/main" val="1191757317"/>
                    </a:ext>
                  </a:extLst>
                </a:gridCol>
                <a:gridCol w="1507787">
                  <a:extLst>
                    <a:ext uri="{9D8B030D-6E8A-4147-A177-3AD203B41FA5}">
                      <a16:colId xmlns:a16="http://schemas.microsoft.com/office/drawing/2014/main" val="2996525254"/>
                    </a:ext>
                  </a:extLst>
                </a:gridCol>
                <a:gridCol w="1653702">
                  <a:extLst>
                    <a:ext uri="{9D8B030D-6E8A-4147-A177-3AD203B41FA5}">
                      <a16:colId xmlns:a16="http://schemas.microsoft.com/office/drawing/2014/main" val="613400693"/>
                    </a:ext>
                  </a:extLst>
                </a:gridCol>
                <a:gridCol w="2453261">
                  <a:extLst>
                    <a:ext uri="{9D8B030D-6E8A-4147-A177-3AD203B41FA5}">
                      <a16:colId xmlns:a16="http://schemas.microsoft.com/office/drawing/2014/main" val="16014351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DE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Face 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Music Paper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This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3437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Dual-task CNNs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800" dirty="0">
                          <a:solidFill>
                            <a:schemeClr val="accent1"/>
                          </a:solidFill>
                          <a:highlight>
                            <a:srgbClr val="FFFF00"/>
                          </a:highlight>
                        </a:rPr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1812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Lesioning Experiments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>
                          <a:highlight>
                            <a:srgbClr val="FFFF00"/>
                          </a:highlight>
                        </a:rPr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6719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b="1" dirty="0"/>
                        <a:t>Batching Method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M</a:t>
                      </a:r>
                      <a:r>
                        <a:rPr lang="en-DE" sz="1800" dirty="0"/>
                        <a:t>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Non-mixed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Mixed and Non-mixed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42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b="1" dirty="0"/>
                        <a:t>Branched CNNs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  <a:endParaRPr lang="en-DE" sz="18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35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DE" sz="1800" b="1" dirty="0"/>
                        <a:t>Comparison to human responses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800" dirty="0"/>
                        <a:t>✔️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5652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2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Experiment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Outline of our experiments on words and music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8338960" cy="4368111"/>
          </a:xfrm>
        </p:spPr>
        <p:txBody>
          <a:bodyPr/>
          <a:lstStyle/>
          <a:p>
            <a:endParaRPr lang="en-GB" dirty="0"/>
          </a:p>
          <a:p>
            <a:r>
              <a:rPr lang="en-US" dirty="0"/>
              <a:t>Create music and word datasets</a:t>
            </a:r>
          </a:p>
          <a:p>
            <a:endParaRPr lang="en-US" dirty="0"/>
          </a:p>
          <a:p>
            <a:r>
              <a:rPr lang="en-US" dirty="0"/>
              <a:t>Train music, word, and dual-task CNNs</a:t>
            </a:r>
          </a:p>
          <a:p>
            <a:endParaRPr lang="en-US" dirty="0"/>
          </a:p>
          <a:p>
            <a:r>
              <a:rPr lang="en-US" b="1" dirty="0"/>
              <a:t>Experiment 1: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Compare performance with </a:t>
            </a:r>
            <a:r>
              <a:rPr lang="en-US" dirty="0">
                <a:solidFill>
                  <a:schemeClr val="accent1"/>
                </a:solidFill>
              </a:rPr>
              <a:t>mixed vs. non-mixed batches</a:t>
            </a:r>
          </a:p>
          <a:p>
            <a:endParaRPr lang="en-US" dirty="0"/>
          </a:p>
          <a:p>
            <a:r>
              <a:rPr lang="en-US" b="1" dirty="0"/>
              <a:t>Experiment 2: </a:t>
            </a:r>
            <a:br>
              <a:rPr lang="en-US" b="1" dirty="0"/>
            </a:br>
            <a:r>
              <a:rPr lang="en-US" dirty="0"/>
              <a:t>Do the </a:t>
            </a:r>
            <a:r>
              <a:rPr lang="en-US" dirty="0">
                <a:solidFill>
                  <a:schemeClr val="accent1"/>
                </a:solidFill>
              </a:rPr>
              <a:t>lesioning experiment</a:t>
            </a:r>
            <a:r>
              <a:rPr lang="en-US" dirty="0"/>
              <a:t> on words and music CNNs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39411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Word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Task: spoken word classification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467 words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600" y="2054288"/>
            <a:ext cx="5237522" cy="4368111"/>
          </a:xfrm>
        </p:spPr>
        <p:txBody>
          <a:bodyPr/>
          <a:lstStyle/>
          <a:p>
            <a:r>
              <a:rPr lang="en-DE" dirty="0"/>
              <a:t>Start from </a:t>
            </a:r>
            <a:r>
              <a:rPr lang="en-DE" dirty="0">
                <a:solidFill>
                  <a:schemeClr val="accent1"/>
                </a:solidFill>
              </a:rPr>
              <a:t>Common Voice Dataset </a:t>
            </a:r>
            <a:r>
              <a:rPr lang="en-DE" dirty="0"/>
              <a:t>with spoken </a:t>
            </a:r>
            <a:r>
              <a:rPr lang="en-DE" dirty="0">
                <a:solidFill>
                  <a:schemeClr val="accent1"/>
                </a:solidFill>
              </a:rPr>
              <a:t>sentences</a:t>
            </a:r>
            <a:br>
              <a:rPr lang="en-DE" dirty="0"/>
            </a:br>
            <a:endParaRPr lang="en-DE" dirty="0"/>
          </a:p>
          <a:p>
            <a:r>
              <a:rPr lang="en-DE" dirty="0"/>
              <a:t>Find most frequent 467 words</a:t>
            </a:r>
          </a:p>
          <a:p>
            <a:endParaRPr lang="en-DE" dirty="0"/>
          </a:p>
          <a:p>
            <a:r>
              <a:rPr lang="en-DE" dirty="0"/>
              <a:t>Crop audio files to </a:t>
            </a:r>
            <a:r>
              <a:rPr lang="en-DE" dirty="0">
                <a:solidFill>
                  <a:schemeClr val="accent1"/>
                </a:solidFill>
              </a:rPr>
              <a:t>2-second clips</a:t>
            </a:r>
            <a:r>
              <a:rPr lang="en-DE" dirty="0"/>
              <a:t> containing these words</a:t>
            </a:r>
          </a:p>
          <a:p>
            <a:endParaRPr lang="en-DE" dirty="0"/>
          </a:p>
          <a:p>
            <a:r>
              <a:rPr lang="en-DE" dirty="0"/>
              <a:t>Get </a:t>
            </a:r>
            <a:r>
              <a:rPr lang="en-DE" dirty="0">
                <a:solidFill>
                  <a:schemeClr val="accent1"/>
                </a:solidFill>
              </a:rPr>
              <a:t>mel-spectrogram</a:t>
            </a:r>
            <a:r>
              <a:rPr lang="en-DE" dirty="0"/>
              <a:t> features from the waveforms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608979-2909-9A63-E030-4C3EBF09345A}"/>
              </a:ext>
            </a:extLst>
          </p:cNvPr>
          <p:cNvGrpSpPr/>
          <p:nvPr/>
        </p:nvGrpSpPr>
        <p:grpSpPr>
          <a:xfrm>
            <a:off x="5799122" y="1678666"/>
            <a:ext cx="3161490" cy="4850192"/>
            <a:chOff x="5769095" y="1853089"/>
            <a:chExt cx="3161490" cy="4850192"/>
          </a:xfrm>
        </p:grpSpPr>
        <p:pic>
          <p:nvPicPr>
            <p:cNvPr id="8" name="common_voice_en_19734332">
              <a:hlinkClick r:id="" action="ppaction://media"/>
              <a:extLst>
                <a:ext uri="{FF2B5EF4-FFF2-40B4-BE49-F238E27FC236}">
                  <a16:creationId xmlns:a16="http://schemas.microsoft.com/office/drawing/2014/main" id="{F435A953-798B-870E-4E02-CC7CD7BF9CFC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943440" y="1853089"/>
              <a:ext cx="812800" cy="812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404F42-E712-AEE9-0EB9-D8D79C59BE7A}"/>
                </a:ext>
              </a:extLst>
            </p:cNvPr>
            <p:cNvSpPr txBox="1"/>
            <p:nvPr/>
          </p:nvSpPr>
          <p:spPr>
            <a:xfrm>
              <a:off x="5769095" y="2938395"/>
              <a:ext cx="3161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600" i="1" dirty="0">
                  <a:solidFill>
                    <a:srgbClr val="98A4AE"/>
                  </a:solidFill>
                </a:rPr>
                <a:t>A </a:t>
              </a:r>
              <a:r>
                <a:rPr lang="en-DE" sz="1600" i="1" dirty="0">
                  <a:solidFill>
                    <a:schemeClr val="accent1"/>
                  </a:solidFill>
                </a:rPr>
                <a:t>street</a:t>
              </a:r>
              <a:r>
                <a:rPr lang="en-DE" sz="1600" i="1" dirty="0">
                  <a:solidFill>
                    <a:srgbClr val="98A4AE"/>
                  </a:solidFill>
                </a:rPr>
                <a:t> and a square are named after him.</a:t>
              </a:r>
            </a:p>
          </p:txBody>
        </p:sp>
        <p:pic>
          <p:nvPicPr>
            <p:cNvPr id="11" name="street">
              <a:hlinkClick r:id="" action="ppaction://media"/>
              <a:extLst>
                <a:ext uri="{FF2B5EF4-FFF2-40B4-BE49-F238E27FC236}">
                  <a16:creationId xmlns:a16="http://schemas.microsoft.com/office/drawing/2014/main" id="{404DB694-9E17-E045-42A6-76C426ED8517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958453" y="3795676"/>
              <a:ext cx="812800" cy="8128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1C57A2-25C4-59F8-79D6-0727038C548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349840" y="2665889"/>
              <a:ext cx="0" cy="297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6FC08D-2FFD-79F9-0F19-F7F50AEDBD31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364853" y="3523170"/>
              <a:ext cx="0" cy="272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5FB735E-6B11-7F86-3A75-D2A32121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2856" y="4963809"/>
              <a:ext cx="1883993" cy="140091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70C42D-B3A1-6317-D532-C7F54508916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7364853" y="4608476"/>
              <a:ext cx="0" cy="264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A6476B-14C2-E83A-CBEF-FDDB2A60ED09}"/>
                    </a:ext>
                  </a:extLst>
                </p:cNvPr>
                <p:cNvSpPr txBox="1"/>
                <p:nvPr/>
              </p:nvSpPr>
              <p:spPr>
                <a:xfrm>
                  <a:off x="6664461" y="6364727"/>
                  <a:ext cx="14007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128×128</m:t>
                        </m:r>
                      </m:oMath>
                    </m:oMathPara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A6476B-14C2-E83A-CBEF-FDDB2A60E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61" y="6364727"/>
                  <a:ext cx="140078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769014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Music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Task: genre classification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61 genres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600" y="2054288"/>
            <a:ext cx="5237522" cy="4368111"/>
          </a:xfrm>
        </p:spPr>
        <p:txBody>
          <a:bodyPr/>
          <a:lstStyle/>
          <a:p>
            <a:r>
              <a:rPr lang="en-DE" dirty="0"/>
              <a:t>Start from </a:t>
            </a:r>
            <a:r>
              <a:rPr lang="en-DE" dirty="0">
                <a:solidFill>
                  <a:schemeClr val="accent1"/>
                </a:solidFill>
              </a:rPr>
              <a:t>MTG-Jamendo Dataset </a:t>
            </a:r>
            <a:r>
              <a:rPr lang="en-DE" dirty="0"/>
              <a:t>with music tracks</a:t>
            </a:r>
          </a:p>
          <a:p>
            <a:endParaRPr lang="en-DE" dirty="0"/>
          </a:p>
          <a:p>
            <a:endParaRPr lang="en-GB" dirty="0"/>
          </a:p>
          <a:p>
            <a:r>
              <a:rPr lang="en-GB" dirty="0"/>
              <a:t>R</a:t>
            </a:r>
            <a:r>
              <a:rPr lang="en-DE" dirty="0"/>
              <a:t>andomly crop audio files to </a:t>
            </a:r>
            <a:br>
              <a:rPr lang="en-DE" dirty="0"/>
            </a:br>
            <a:r>
              <a:rPr lang="en-DE" dirty="0">
                <a:solidFill>
                  <a:schemeClr val="accent1"/>
                </a:solidFill>
              </a:rPr>
              <a:t>2-second clips</a:t>
            </a:r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Get </a:t>
            </a:r>
            <a:r>
              <a:rPr lang="en-DE" dirty="0">
                <a:solidFill>
                  <a:schemeClr val="accent1"/>
                </a:solidFill>
              </a:rPr>
              <a:t>mel-spectrogram</a:t>
            </a:r>
            <a:r>
              <a:rPr lang="en-DE" dirty="0"/>
              <a:t> features from the waveforms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608979-2909-9A63-E030-4C3EBF09345A}"/>
              </a:ext>
            </a:extLst>
          </p:cNvPr>
          <p:cNvGrpSpPr/>
          <p:nvPr/>
        </p:nvGrpSpPr>
        <p:grpSpPr>
          <a:xfrm>
            <a:off x="5799122" y="2491466"/>
            <a:ext cx="3161490" cy="4037392"/>
            <a:chOff x="5769095" y="2665889"/>
            <a:chExt cx="3161490" cy="40373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404F42-E712-AEE9-0EB9-D8D79C59BE7A}"/>
                </a:ext>
              </a:extLst>
            </p:cNvPr>
            <p:cNvSpPr txBox="1"/>
            <p:nvPr/>
          </p:nvSpPr>
          <p:spPr>
            <a:xfrm>
              <a:off x="5769095" y="3071650"/>
              <a:ext cx="31614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600" i="1" dirty="0">
                  <a:solidFill>
                    <a:schemeClr val="accent1"/>
                  </a:solidFill>
                </a:rPr>
                <a:t>Pop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1C57A2-25C4-59F8-79D6-0727038C548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840" y="2665889"/>
              <a:ext cx="0" cy="297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6FC08D-2FFD-79F9-0F19-F7F50AEDBD31}"/>
                </a:ext>
              </a:extLst>
            </p:cNvPr>
            <p:cNvCxnSpPr>
              <a:cxnSpLocks/>
            </p:cNvCxnSpPr>
            <p:nvPr/>
          </p:nvCxnSpPr>
          <p:spPr>
            <a:xfrm>
              <a:off x="7364853" y="3523170"/>
              <a:ext cx="0" cy="272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5FB735E-6B11-7F86-3A75-D2A32121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22856" y="4963809"/>
              <a:ext cx="1883993" cy="140091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70C42D-B3A1-6317-D532-C7F54508916A}"/>
                </a:ext>
              </a:extLst>
            </p:cNvPr>
            <p:cNvCxnSpPr>
              <a:cxnSpLocks/>
            </p:cNvCxnSpPr>
            <p:nvPr/>
          </p:nvCxnSpPr>
          <p:spPr>
            <a:xfrm>
              <a:off x="7364853" y="4608476"/>
              <a:ext cx="0" cy="264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A6476B-14C2-E83A-CBEF-FDDB2A60ED09}"/>
                    </a:ext>
                  </a:extLst>
                </p:cNvPr>
                <p:cNvSpPr txBox="1"/>
                <p:nvPr/>
              </p:nvSpPr>
              <p:spPr>
                <a:xfrm>
                  <a:off x="6664461" y="6364727"/>
                  <a:ext cx="14007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128×128</m:t>
                        </m:r>
                      </m:oMath>
                    </m:oMathPara>
                  </a14:m>
                  <a:endParaRPr lang="en-DE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A6476B-14C2-E83A-CBEF-FDDB2A60E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461" y="6364727"/>
                  <a:ext cx="140078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mtg">
            <a:hlinkClick r:id="" action="ppaction://media"/>
            <a:extLst>
              <a:ext uri="{FF2B5EF4-FFF2-40B4-BE49-F238E27FC236}">
                <a16:creationId xmlns:a16="http://schemas.microsoft.com/office/drawing/2014/main" id="{6F534BB5-C10E-138B-3577-AD50CD5FB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94175" y="1658785"/>
            <a:ext cx="812800" cy="812800"/>
          </a:xfrm>
          <a:prstGeom prst="rect">
            <a:avLst/>
          </a:prstGeom>
        </p:spPr>
      </p:pic>
      <p:pic>
        <p:nvPicPr>
          <p:cNvPr id="12" name="pop">
            <a:hlinkClick r:id="" action="ppaction://media"/>
            <a:extLst>
              <a:ext uri="{FF2B5EF4-FFF2-40B4-BE49-F238E27FC236}">
                <a16:creationId xmlns:a16="http://schemas.microsoft.com/office/drawing/2014/main" id="{4F06A6A4-08E8-E74A-A2AB-B0DC5EC7B3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94175" y="36825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4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Dataset 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7676" y="1554479"/>
            <a:ext cx="3904823" cy="499808"/>
          </a:xfrm>
        </p:spPr>
        <p:txBody>
          <a:bodyPr/>
          <a:lstStyle/>
          <a:p>
            <a:r>
              <a:rPr lang="en-DE" dirty="0"/>
              <a:t>Word 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601" y="2054288"/>
            <a:ext cx="3903395" cy="4368111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467 word classes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400-4000 samples </a:t>
            </a:r>
            <a:br>
              <a:rPr lang="en-DE" dirty="0"/>
            </a:br>
            <a:r>
              <a:rPr lang="en-DE" dirty="0"/>
              <a:t>per class</a:t>
            </a:r>
          </a:p>
          <a:p>
            <a:endParaRPr lang="en-DE" dirty="0"/>
          </a:p>
          <a:p>
            <a:r>
              <a:rPr lang="en-DE" dirty="0"/>
              <a:t>~900,000 total samples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5F7B0CA6-9176-2B98-B879-66B6D5D3361C}"/>
              </a:ext>
            </a:extLst>
          </p:cNvPr>
          <p:cNvSpPr txBox="1">
            <a:spLocks/>
          </p:cNvSpPr>
          <p:nvPr/>
        </p:nvSpPr>
        <p:spPr>
          <a:xfrm>
            <a:off x="4572000" y="2054288"/>
            <a:ext cx="4099189" cy="4368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  <a:p>
            <a:r>
              <a:rPr lang="en-DE" dirty="0"/>
              <a:t>61 genre classes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15000 samples per class</a:t>
            </a: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r>
              <a:rPr lang="en-DE" dirty="0"/>
              <a:t>~900,000 total samples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92A8C796-7557-3252-50F5-0FA1AD8FB840}"/>
              </a:ext>
            </a:extLst>
          </p:cNvPr>
          <p:cNvSpPr txBox="1">
            <a:spLocks/>
          </p:cNvSpPr>
          <p:nvPr/>
        </p:nvSpPr>
        <p:spPr>
          <a:xfrm>
            <a:off x="4481071" y="1554479"/>
            <a:ext cx="3904823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2400" b="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Music Dataset</a:t>
            </a:r>
          </a:p>
        </p:txBody>
      </p:sp>
    </p:spTree>
    <p:extLst>
      <p:ext uri="{BB962C8B-B14F-4D97-AF65-F5344CB8AC3E}">
        <p14:creationId xmlns:p14="http://schemas.microsoft.com/office/powerpoint/2010/main" val="100776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EEBD50A2-166B-4DD1-84E6-5A24C4C9E23F}"/>
              </a:ext>
            </a:extLst>
          </p:cNvPr>
          <p:cNvSpPr txBox="1">
            <a:spLocks/>
          </p:cNvSpPr>
          <p:nvPr/>
        </p:nvSpPr>
        <p:spPr>
          <a:xfrm>
            <a:off x="396000" y="2758315"/>
            <a:ext cx="8568000" cy="378694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+mj-lt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Motivation: </a:t>
            </a:r>
          </a:p>
          <a:p>
            <a:r>
              <a:rPr lang="de-DE" dirty="0"/>
              <a:t>	Task </a:t>
            </a:r>
            <a:r>
              <a:rPr lang="de-DE" dirty="0" err="1"/>
              <a:t>segregation</a:t>
            </a:r>
            <a:r>
              <a:rPr lang="de-DE" dirty="0"/>
              <a:t> in </a:t>
            </a:r>
            <a:r>
              <a:rPr lang="de-DE" dirty="0" err="1"/>
              <a:t>brain</a:t>
            </a:r>
            <a:r>
              <a:rPr lang="de-DE" dirty="0"/>
              <a:t> and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Background: </a:t>
            </a:r>
          </a:p>
          <a:p>
            <a:r>
              <a:rPr lang="de-DE" dirty="0"/>
              <a:t>	Faces and </a:t>
            </a:r>
            <a:r>
              <a:rPr lang="en-US" dirty="0"/>
              <a:t>objects in CNNs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Methods: </a:t>
            </a:r>
          </a:p>
          <a:p>
            <a:r>
              <a:rPr lang="de-DE" dirty="0">
                <a:solidFill>
                  <a:schemeClr val="bg1"/>
                </a:solidFill>
              </a:rPr>
              <a:t>	Words and </a:t>
            </a:r>
            <a:r>
              <a:rPr lang="de-DE" dirty="0" err="1">
                <a:solidFill>
                  <a:schemeClr val="bg1"/>
                </a:solidFill>
              </a:rPr>
              <a:t>music</a:t>
            </a:r>
            <a:r>
              <a:rPr lang="de-DE" dirty="0">
                <a:solidFill>
                  <a:schemeClr val="bg1"/>
                </a:solidFill>
              </a:rPr>
              <a:t> in CNNs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Discussion</a:t>
            </a:r>
            <a:r>
              <a:rPr lang="de-DE" dirty="0"/>
              <a:t>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CNNs?</a:t>
            </a:r>
          </a:p>
        </p:txBody>
      </p:sp>
    </p:spTree>
    <p:extLst>
      <p:ext uri="{BB962C8B-B14F-4D97-AF65-F5344CB8AC3E}">
        <p14:creationId xmlns:p14="http://schemas.microsoft.com/office/powerpoint/2010/main" val="338262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CNN Architectures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1739901"/>
            <a:ext cx="8338960" cy="3816350"/>
          </a:xfrm>
        </p:spPr>
        <p:txBody>
          <a:bodyPr/>
          <a:lstStyle/>
          <a:p>
            <a:r>
              <a:rPr lang="en-GB" dirty="0" err="1"/>
              <a:t>AlexNet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560BD-3054-EDE9-A6A1-F729FBD4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9" y="2663857"/>
            <a:ext cx="8081554" cy="31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CNN Architectures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1739901"/>
            <a:ext cx="8338960" cy="3816350"/>
          </a:xfrm>
        </p:spPr>
        <p:txBody>
          <a:bodyPr/>
          <a:lstStyle/>
          <a:p>
            <a:r>
              <a:rPr lang="en-GB" dirty="0"/>
              <a:t>VGG-16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58394-50D9-09A4-6DF1-58C5CE1E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1" y="2896074"/>
            <a:ext cx="8024010" cy="1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3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Single Tasks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1739901"/>
            <a:ext cx="8338960" cy="3816350"/>
          </a:xfrm>
        </p:spPr>
        <p:txBody>
          <a:bodyPr/>
          <a:lstStyle/>
          <a:p>
            <a:r>
              <a:rPr lang="en-GB" dirty="0"/>
              <a:t>Word task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Music task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F11D18-07FB-A0AC-C218-39D98CDA36F0}"/>
              </a:ext>
            </a:extLst>
          </p:cNvPr>
          <p:cNvGrpSpPr/>
          <p:nvPr/>
        </p:nvGrpSpPr>
        <p:grpSpPr>
          <a:xfrm>
            <a:off x="1092199" y="2486337"/>
            <a:ext cx="837690" cy="689604"/>
            <a:chOff x="760093" y="3194248"/>
            <a:chExt cx="1152514" cy="9873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BCF11C-A5F4-A1F5-3672-AD8FD297D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093" y="3194248"/>
              <a:ext cx="779875" cy="6473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68483F-84DE-9B47-6353-551C0314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949" y="3287862"/>
              <a:ext cx="779875" cy="6473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9E3FD8-3D01-8D53-82D4-01C88C459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4238" y="3379765"/>
              <a:ext cx="779875" cy="64737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233CC8-C5A4-8D5C-9B9A-12AC75A5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0688" y="3494036"/>
              <a:ext cx="779875" cy="6473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18B323-F523-6190-D1B9-4ECF7A4D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1884" y="3593587"/>
              <a:ext cx="790723" cy="587973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00125C-44C9-4F52-F2BE-C52F4F1D6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6484" y="2330450"/>
            <a:ext cx="5223586" cy="100137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BDA5BB-EFD2-EE56-87FF-36BF12BB724E}"/>
              </a:ext>
            </a:extLst>
          </p:cNvPr>
          <p:cNvCxnSpPr>
            <a:cxnSpLocks/>
          </p:cNvCxnSpPr>
          <p:nvPr/>
        </p:nvCxnSpPr>
        <p:spPr>
          <a:xfrm>
            <a:off x="7480070" y="2939584"/>
            <a:ext cx="21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9B3A2D-E859-E125-934A-1D46FA1E246C}"/>
              </a:ext>
            </a:extLst>
          </p:cNvPr>
          <p:cNvSpPr txBox="1"/>
          <p:nvPr/>
        </p:nvSpPr>
        <p:spPr>
          <a:xfrm>
            <a:off x="7668969" y="2739229"/>
            <a:ext cx="817088" cy="29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i="1" dirty="0">
                <a:solidFill>
                  <a:schemeClr val="accent1"/>
                </a:solidFill>
              </a:rPr>
              <a:t>street</a:t>
            </a:r>
            <a:endParaRPr lang="en-DE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0B5A41-D325-0DE2-C324-3082252E85B0}"/>
              </a:ext>
            </a:extLst>
          </p:cNvPr>
          <p:cNvCxnSpPr>
            <a:cxnSpLocks/>
          </p:cNvCxnSpPr>
          <p:nvPr/>
        </p:nvCxnSpPr>
        <p:spPr>
          <a:xfrm>
            <a:off x="2044657" y="2842449"/>
            <a:ext cx="21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0C91959-CBBA-64C8-D620-0FC18FDE34CB}"/>
              </a:ext>
            </a:extLst>
          </p:cNvPr>
          <p:cNvGrpSpPr/>
          <p:nvPr/>
        </p:nvGrpSpPr>
        <p:grpSpPr>
          <a:xfrm>
            <a:off x="1092199" y="4620970"/>
            <a:ext cx="766094" cy="691722"/>
            <a:chOff x="1092199" y="4620970"/>
            <a:chExt cx="766094" cy="6917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584F8-FBA0-A7AD-C99C-055690691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199" y="4620970"/>
              <a:ext cx="566841" cy="42149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31B0F60-A6BB-5350-63D1-6B6E4314B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5706" y="4704598"/>
              <a:ext cx="566841" cy="4214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E120D1-3106-97B8-5317-08C6B3092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4047" y="4811631"/>
              <a:ext cx="566841" cy="42149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13E25A0-DB23-6176-334A-724338F03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1452" y="4891195"/>
              <a:ext cx="566841" cy="421497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7FB5369-47AC-8717-2CEB-D6A22AAF6E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6326" y="4451122"/>
            <a:ext cx="5150444" cy="116752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F89C9F-96D8-1FE9-10B7-DC8EADA2DFAF}"/>
              </a:ext>
            </a:extLst>
          </p:cNvPr>
          <p:cNvCxnSpPr>
            <a:cxnSpLocks/>
          </p:cNvCxnSpPr>
          <p:nvPr/>
        </p:nvCxnSpPr>
        <p:spPr>
          <a:xfrm>
            <a:off x="1948585" y="5024181"/>
            <a:ext cx="21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F895290-D2DB-E79E-3177-E09E1214565F}"/>
              </a:ext>
            </a:extLst>
          </p:cNvPr>
          <p:cNvSpPr txBox="1"/>
          <p:nvPr/>
        </p:nvSpPr>
        <p:spPr>
          <a:xfrm>
            <a:off x="7524755" y="4878601"/>
            <a:ext cx="7333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600" i="1" dirty="0">
                <a:solidFill>
                  <a:schemeClr val="accent1"/>
                </a:solidFill>
              </a:rPr>
              <a:t>pop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D212DB-88DD-3A3B-3B44-F4F79B249DB8}"/>
              </a:ext>
            </a:extLst>
          </p:cNvPr>
          <p:cNvCxnSpPr>
            <a:cxnSpLocks/>
          </p:cNvCxnSpPr>
          <p:nvPr/>
        </p:nvCxnSpPr>
        <p:spPr>
          <a:xfrm>
            <a:off x="7416770" y="5060472"/>
            <a:ext cx="211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169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Dual Task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6C694611-2E04-E10A-483E-21CF8A69A932}"/>
              </a:ext>
            </a:extLst>
          </p:cNvPr>
          <p:cNvSpPr txBox="1">
            <a:spLocks/>
          </p:cNvSpPr>
          <p:nvPr/>
        </p:nvSpPr>
        <p:spPr>
          <a:xfrm>
            <a:off x="560173" y="1794106"/>
            <a:ext cx="8338960" cy="1607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Dual task with non-mixed batches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2DB814-3C96-94F3-E914-1A12D40F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0" r="1811"/>
          <a:stretch/>
        </p:blipFill>
        <p:spPr>
          <a:xfrm>
            <a:off x="2306744" y="2296364"/>
            <a:ext cx="5826959" cy="14120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7F7517-AC11-718F-E6D3-A97C1F35EB55}"/>
              </a:ext>
            </a:extLst>
          </p:cNvPr>
          <p:cNvGrpSpPr/>
          <p:nvPr/>
        </p:nvGrpSpPr>
        <p:grpSpPr>
          <a:xfrm>
            <a:off x="843375" y="2596593"/>
            <a:ext cx="837690" cy="689604"/>
            <a:chOff x="760093" y="3194248"/>
            <a:chExt cx="1152514" cy="9873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8C8C0-8994-B373-0BCA-CB326D744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093" y="3194248"/>
              <a:ext cx="779875" cy="6473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B3F004-3FFD-5060-C5ED-C0BAD67C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949" y="3287862"/>
              <a:ext cx="779875" cy="64737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9687A5-1CBF-7E4D-7D32-856B3639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4238" y="3379765"/>
              <a:ext cx="779875" cy="6473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E79813-5435-9C29-F4CB-4363CD5E2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0688" y="3494036"/>
              <a:ext cx="779875" cy="6473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B03F7F-08C3-F3A7-52B3-84CCEFE5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1884" y="3593587"/>
              <a:ext cx="790723" cy="58797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19EBE-7C05-6F9C-9F01-8A5E97E91763}"/>
              </a:ext>
            </a:extLst>
          </p:cNvPr>
          <p:cNvGrpSpPr/>
          <p:nvPr/>
        </p:nvGrpSpPr>
        <p:grpSpPr>
          <a:xfrm>
            <a:off x="914971" y="2632583"/>
            <a:ext cx="766094" cy="691722"/>
            <a:chOff x="1092199" y="4620970"/>
            <a:chExt cx="766094" cy="69172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FDCA26-7E54-167D-DAD1-AAB2008E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199" y="4620970"/>
              <a:ext cx="566841" cy="42149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55313D2-DC36-F41E-84B6-0BAAE84C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5706" y="4704598"/>
              <a:ext cx="566841" cy="42149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E815C05-0E5F-84B3-09AD-0B643FA5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4047" y="4811631"/>
              <a:ext cx="566841" cy="42149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4F00463-D06E-B51F-9C56-F759AEC0D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1452" y="4891195"/>
              <a:ext cx="566841" cy="42149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5D7517-C161-1FC3-1BDA-F09734F04DCE}"/>
              </a:ext>
            </a:extLst>
          </p:cNvPr>
          <p:cNvGrpSpPr/>
          <p:nvPr/>
        </p:nvGrpSpPr>
        <p:grpSpPr>
          <a:xfrm>
            <a:off x="8069213" y="2796935"/>
            <a:ext cx="993997" cy="307777"/>
            <a:chOff x="8069213" y="2796935"/>
            <a:chExt cx="993997" cy="30777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82FF5E-F9E8-97CA-E287-07137BE690F6}"/>
                </a:ext>
              </a:extLst>
            </p:cNvPr>
            <p:cNvCxnSpPr>
              <a:cxnSpLocks/>
            </p:cNvCxnSpPr>
            <p:nvPr/>
          </p:nvCxnSpPr>
          <p:spPr>
            <a:xfrm>
              <a:off x="8069213" y="2950824"/>
              <a:ext cx="2118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4D255F-F1BD-57DB-98F1-87B0AC982A08}"/>
                </a:ext>
              </a:extLst>
            </p:cNvPr>
            <p:cNvSpPr txBox="1"/>
            <p:nvPr/>
          </p:nvSpPr>
          <p:spPr>
            <a:xfrm>
              <a:off x="8246122" y="2796935"/>
              <a:ext cx="8170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400" i="1" dirty="0">
                  <a:solidFill>
                    <a:schemeClr val="accent1"/>
                  </a:solidFill>
                </a:rPr>
                <a:t>street</a:t>
              </a:r>
              <a:endParaRPr lang="en-DE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51F6DB9-4856-DEFA-2D77-34E4B75F2088}"/>
              </a:ext>
            </a:extLst>
          </p:cNvPr>
          <p:cNvGrpSpPr/>
          <p:nvPr/>
        </p:nvGrpSpPr>
        <p:grpSpPr>
          <a:xfrm>
            <a:off x="8098510" y="3132308"/>
            <a:ext cx="773775" cy="307777"/>
            <a:chOff x="8098510" y="3132308"/>
            <a:chExt cx="773775" cy="30777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941C2B-07B0-86F4-0734-33463E73B22E}"/>
                </a:ext>
              </a:extLst>
            </p:cNvPr>
            <p:cNvSpPr txBox="1"/>
            <p:nvPr/>
          </p:nvSpPr>
          <p:spPr>
            <a:xfrm>
              <a:off x="8138928" y="3132308"/>
              <a:ext cx="7333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400" i="1" dirty="0">
                  <a:solidFill>
                    <a:schemeClr val="accent1"/>
                  </a:solidFill>
                </a:rPr>
                <a:t>pop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1B7854-BA79-28AA-75DC-7387785B1780}"/>
                </a:ext>
              </a:extLst>
            </p:cNvPr>
            <p:cNvCxnSpPr>
              <a:cxnSpLocks/>
            </p:cNvCxnSpPr>
            <p:nvPr/>
          </p:nvCxnSpPr>
          <p:spPr>
            <a:xfrm>
              <a:off x="8098510" y="3308985"/>
              <a:ext cx="2118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4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Mixed and Non-mixed Batches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6C694611-2E04-E10A-483E-21CF8A69A932}"/>
              </a:ext>
            </a:extLst>
          </p:cNvPr>
          <p:cNvSpPr txBox="1">
            <a:spLocks/>
          </p:cNvSpPr>
          <p:nvPr/>
        </p:nvSpPr>
        <p:spPr>
          <a:xfrm>
            <a:off x="560173" y="1794106"/>
            <a:ext cx="8338960" cy="1607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Dual task with </a:t>
            </a:r>
            <a:r>
              <a:rPr lang="en-GB" dirty="0">
                <a:solidFill>
                  <a:schemeClr val="accent1"/>
                </a:solidFill>
              </a:rPr>
              <a:t>non-mixed</a:t>
            </a:r>
            <a:r>
              <a:rPr lang="en-GB" dirty="0"/>
              <a:t> batches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Dual task with </a:t>
            </a:r>
            <a:r>
              <a:rPr lang="en-GB" dirty="0">
                <a:solidFill>
                  <a:schemeClr val="accent1"/>
                </a:solidFill>
              </a:rPr>
              <a:t>mixed</a:t>
            </a:r>
            <a:r>
              <a:rPr lang="en-GB" dirty="0"/>
              <a:t> batches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2DB814-3C96-94F3-E914-1A12D40F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0" r="1811"/>
          <a:stretch/>
        </p:blipFill>
        <p:spPr>
          <a:xfrm>
            <a:off x="2306744" y="2296364"/>
            <a:ext cx="5826959" cy="1412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C8C0-8994-B373-0BCA-CB326D744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616" y="2313540"/>
            <a:ext cx="566842" cy="45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3F004-3FFD-5060-C5ED-C0BAD67C5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36" y="2378927"/>
            <a:ext cx="566842" cy="452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9687A5-1CBF-7E4D-7D32-856B36394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191" y="2443119"/>
            <a:ext cx="566842" cy="4521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79813-5435-9C29-F4CB-4363CD5E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26" y="2522935"/>
            <a:ext cx="566842" cy="452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03F7F-08C3-F3A7-52B3-84CCEFE55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579" y="2592466"/>
            <a:ext cx="574727" cy="4106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DCA26-7E54-167D-DAD1-AAB2008E533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212" y="3255557"/>
            <a:ext cx="566841" cy="4214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5313D2-DC36-F41E-84B6-0BAAE84CE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719" y="3339185"/>
            <a:ext cx="566841" cy="4214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815C05-0E5F-84B3-09AD-0B643FA5B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060" y="3446218"/>
            <a:ext cx="566841" cy="4214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F00463-D06E-B51F-9C56-F759AEC0DBB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465" y="3525782"/>
            <a:ext cx="566841" cy="4214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CA9EF4-948E-F79C-335F-FB15361368DE}"/>
              </a:ext>
            </a:extLst>
          </p:cNvPr>
          <p:cNvCxnSpPr/>
          <p:nvPr/>
        </p:nvCxnSpPr>
        <p:spPr>
          <a:xfrm>
            <a:off x="702214" y="3138220"/>
            <a:ext cx="1085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E8B0B3-0D79-0089-D89E-DBC62D9C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0" r="1811"/>
          <a:stretch/>
        </p:blipFill>
        <p:spPr>
          <a:xfrm>
            <a:off x="2306743" y="4797061"/>
            <a:ext cx="5826959" cy="14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Dual-task CNNs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6C694611-2E04-E10A-483E-21CF8A69A932}"/>
              </a:ext>
            </a:extLst>
          </p:cNvPr>
          <p:cNvSpPr txBox="1">
            <a:spLocks/>
          </p:cNvSpPr>
          <p:nvPr/>
        </p:nvSpPr>
        <p:spPr>
          <a:xfrm>
            <a:off x="560173" y="1794106"/>
            <a:ext cx="8338960" cy="1607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Dual task with </a:t>
            </a:r>
            <a:r>
              <a:rPr lang="en-GB" dirty="0">
                <a:solidFill>
                  <a:schemeClr val="accent1"/>
                </a:solidFill>
              </a:rPr>
              <a:t>non-mixed</a:t>
            </a:r>
            <a:r>
              <a:rPr lang="en-GB" dirty="0"/>
              <a:t> batches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Dual task with </a:t>
            </a:r>
            <a:r>
              <a:rPr lang="en-GB" dirty="0">
                <a:solidFill>
                  <a:schemeClr val="accent1"/>
                </a:solidFill>
              </a:rPr>
              <a:t>mixed</a:t>
            </a:r>
            <a:r>
              <a:rPr lang="en-GB" dirty="0"/>
              <a:t> batches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2DB814-3C96-94F3-E914-1A12D40F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0" r="1811"/>
          <a:stretch/>
        </p:blipFill>
        <p:spPr>
          <a:xfrm>
            <a:off x="2306744" y="2296364"/>
            <a:ext cx="5826959" cy="1412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C8C0-8994-B373-0BCA-CB326D744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616" y="2313540"/>
            <a:ext cx="566842" cy="452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3F004-3FFD-5060-C5ED-C0BAD67C5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36" y="2378927"/>
            <a:ext cx="566842" cy="452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9687A5-1CBF-7E4D-7D32-856B36394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191" y="2443119"/>
            <a:ext cx="566842" cy="452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FDCA26-7E54-167D-DAD1-AAB2008E533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212" y="3255557"/>
            <a:ext cx="566841" cy="4214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5313D2-DC36-F41E-84B6-0BAAE84CEF3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719" y="3339185"/>
            <a:ext cx="566841" cy="4214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CA9EF4-948E-F79C-335F-FB15361368DE}"/>
              </a:ext>
            </a:extLst>
          </p:cNvPr>
          <p:cNvCxnSpPr/>
          <p:nvPr/>
        </p:nvCxnSpPr>
        <p:spPr>
          <a:xfrm>
            <a:off x="702214" y="3138220"/>
            <a:ext cx="1085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E8B0B3-0D79-0089-D89E-DBC62D9C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0" r="1811"/>
          <a:stretch/>
        </p:blipFill>
        <p:spPr>
          <a:xfrm>
            <a:off x="2306743" y="4797061"/>
            <a:ext cx="5826959" cy="14120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F00463-D06E-B51F-9C56-F759AEC0DBB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298" y="5170457"/>
            <a:ext cx="566841" cy="421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03F7F-08C3-F3A7-52B3-84CCEFE551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850" y="5273807"/>
            <a:ext cx="574727" cy="410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815C05-0E5F-84B3-09AD-0B643FA5B3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210" y="5381205"/>
            <a:ext cx="566841" cy="4214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79813-5435-9C29-F4CB-4363CD5E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612" y="5469219"/>
            <a:ext cx="566842" cy="4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2FDB3-442A-5EC9-5317-3B8BFFFA4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C31F-5B1A-2586-253B-E8AD5B4188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A4280-D3A5-8851-3F3B-61CDF92198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B43B61-9B94-A308-6789-1516D47D4D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Mixed and Non-mixed Batches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C2574-9236-DF53-0CAD-04869782B4E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Why do we care about the batches?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E5D89A-82BA-62BA-05BB-D88DE809636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5013701" cy="4368111"/>
          </a:xfrm>
        </p:spPr>
        <p:txBody>
          <a:bodyPr/>
          <a:lstStyle/>
          <a:p>
            <a:r>
              <a:rPr lang="en-DE" dirty="0"/>
              <a:t>Music paper reports a drop in fully-shared dual network compared to music- and word networks</a:t>
            </a:r>
          </a:p>
          <a:p>
            <a:endParaRPr lang="en-DE" dirty="0"/>
          </a:p>
          <a:p>
            <a:r>
              <a:rPr lang="en-DE" dirty="0"/>
              <a:t>Face paper does not show this performance drop</a:t>
            </a:r>
          </a:p>
          <a:p>
            <a:endParaRPr lang="en-DE" dirty="0"/>
          </a:p>
          <a:p>
            <a:r>
              <a:rPr lang="en-DE" dirty="0"/>
              <a:t>Maybe with mixed batches, this drop is mitigated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83A2B-7241-2C92-EA06-B129ED2FD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2" t="82973" r="29979"/>
          <a:stretch/>
        </p:blipFill>
        <p:spPr>
          <a:xfrm>
            <a:off x="6070600" y="6031666"/>
            <a:ext cx="2368550" cy="438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EB681-6A3A-3F81-A32E-6BE6200A9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6" t="6901" r="18818" b="83739"/>
          <a:stretch/>
        </p:blipFill>
        <p:spPr>
          <a:xfrm>
            <a:off x="5467349" y="2260462"/>
            <a:ext cx="3479905" cy="2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B2847-CC26-7411-09B7-F5169BE3D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3" r="49453" b="19045"/>
          <a:stretch/>
        </p:blipFill>
        <p:spPr>
          <a:xfrm>
            <a:off x="5818610" y="2576676"/>
            <a:ext cx="2667879" cy="1513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B67687-AC6B-CC8F-C791-DDCE0E7E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64" t="17368" r="-1" b="19046"/>
          <a:stretch/>
        </p:blipFill>
        <p:spPr>
          <a:xfrm>
            <a:off x="5818610" y="4313058"/>
            <a:ext cx="2667878" cy="16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6F816-9846-16DA-B041-27751FA318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7646E-17C6-BD5F-E8AD-976F0F47C3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8DB7D-70FE-94F5-EE84-4D9ADE6B1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A9C2F4-56DD-84D5-5061-0F38A4F831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Methods: Lesioning Experiment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86BEF-0823-DDA6-239C-6A7E19D743E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In the dual network: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6863F7-3B50-2298-AC93-0127EE71118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/>
              <a:lstStyle/>
              <a:p>
                <a:r>
                  <a:rPr lang="en-GB" dirty="0"/>
                  <a:t>Lesion filters of a layer, look at the performance drop</a:t>
                </a:r>
              </a:p>
              <a:p>
                <a:pPr lvl="1"/>
                <a:r>
                  <a:rPr lang="en-GB" dirty="0"/>
                  <a:t>By accuracy: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𝑙𝑒𝑠𝑖𝑜𝑛𝑒𝑑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Or loss: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𝑙𝑒𝑠𝑖𝑜𝑛𝑒𝑑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GB" dirty="0"/>
              </a:p>
              <a:p>
                <a:r>
                  <a:rPr lang="en-GB" dirty="0"/>
                  <a:t>Sort filters for each task </a:t>
                </a:r>
                <a:r>
                  <a:rPr lang="en-GB" dirty="0">
                    <a:sym typeface="Wingdings" pitchFamily="2" charset="2"/>
                  </a:rPr>
                  <a:t> Most contributing filter to each task</a:t>
                </a:r>
              </a:p>
              <a:p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Lesion top 20% filters for one task</a:t>
                </a:r>
              </a:p>
              <a:p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Observe the performance drop in the other task</a:t>
                </a:r>
                <a:endParaRPr lang="en-GB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06863F7-3B50-2298-AC93-0127EE711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3"/>
                <a:stretch>
                  <a:fillRect l="-2131" t="-2029" r="-2588" b="-14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0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Mixed vs. non-mixed training in AlexNet (no lesioning)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8338960" cy="4368111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26EC42-EA60-FE57-77A9-4247B773C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78473"/>
              </p:ext>
            </p:extLst>
          </p:nvPr>
        </p:nvGraphicFramePr>
        <p:xfrm>
          <a:off x="1059576" y="2349313"/>
          <a:ext cx="7341577" cy="409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5443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94D89-6AB9-3704-F3B0-2AF4C29FD8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A184C-AE7A-E0A0-A170-CBF8C4B485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EB337-0191-8C73-3762-5A5121DAE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67B34-F139-E9EB-C483-3E071733E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F0C13-6B74-FAB6-0C58-A9BD515B262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Mixed vs. Non-mixed Training in Alexnet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7E34DE-FCCC-4287-EDC7-CEAA8E91070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DE" dirty="0"/>
              <a:t>Fully shared dual network can perform on par with single netwoks</a:t>
            </a:r>
          </a:p>
          <a:p>
            <a:endParaRPr lang="en-DE" dirty="0"/>
          </a:p>
          <a:p>
            <a:r>
              <a:rPr lang="en-DE" dirty="0"/>
              <a:t>Both mixed and non-mixed dual nets approached the same accuracy</a:t>
            </a:r>
          </a:p>
          <a:p>
            <a:endParaRPr lang="en-DE" dirty="0"/>
          </a:p>
          <a:p>
            <a:r>
              <a:rPr lang="en-DE" dirty="0">
                <a:solidFill>
                  <a:schemeClr val="tx2"/>
                </a:solidFill>
              </a:rPr>
              <a:t>During training, mixed-batch network was less prone to overfitting</a:t>
            </a:r>
          </a:p>
          <a:p>
            <a:endParaRPr lang="en-DE" dirty="0"/>
          </a:p>
          <a:p>
            <a:r>
              <a:rPr lang="en-DE" dirty="0"/>
              <a:t>With VGG-16, mixed training was more robust to overfitting than non-mixed training</a:t>
            </a:r>
          </a:p>
        </p:txBody>
      </p:sp>
    </p:spTree>
    <p:extLst>
      <p:ext uri="{BB962C8B-B14F-4D97-AF65-F5344CB8AC3E}">
        <p14:creationId xmlns:p14="http://schemas.microsoft.com/office/powerpoint/2010/main" val="232788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50E4912-9458-2454-BCA8-AA6B45293E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Terminology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F943E67F-A922-48D5-6041-AEBA35332EB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F5B126C-6EF0-CB7B-8104-CB459297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22342"/>
            <a:ext cx="7772400" cy="18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94D89-6AB9-3704-F3B0-2AF4C29FD8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A184C-AE7A-E0A0-A170-CBF8C4B485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EB337-0191-8C73-3762-5A5121DAE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67B34-F139-E9EB-C483-3E071733E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F0C13-6B74-FAB6-0C58-A9BD515B262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VGG-16 overfits with non-mixed batches but not with mixed 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06AC3-502A-E1FD-F9A3-1257D20639D2}"/>
              </a:ext>
            </a:extLst>
          </p:cNvPr>
          <p:cNvSpPr/>
          <p:nvPr/>
        </p:nvSpPr>
        <p:spPr>
          <a:xfrm>
            <a:off x="6762750" y="5232400"/>
            <a:ext cx="20701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7081AD-C076-A573-1829-F5AA1F104E3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FAD6983-4739-B940-33B4-836241A39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775971"/>
              </p:ext>
            </p:extLst>
          </p:nvPr>
        </p:nvGraphicFramePr>
        <p:xfrm>
          <a:off x="1771265" y="2311118"/>
          <a:ext cx="5918200" cy="3753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6121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94D89-6AB9-3704-F3B0-2AF4C29FD8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A184C-AE7A-E0A0-A170-CBF8C4B485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EB337-0191-8C73-3762-5A5121DAE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67B34-F139-E9EB-C483-3E071733E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F0C13-6B74-FAB6-0C58-A9BD515B262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Overfitting with non-mixed training in VGG-Net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06AC3-502A-E1FD-F9A3-1257D20639D2}"/>
              </a:ext>
            </a:extLst>
          </p:cNvPr>
          <p:cNvSpPr/>
          <p:nvPr/>
        </p:nvSpPr>
        <p:spPr>
          <a:xfrm>
            <a:off x="4718050" y="5124450"/>
            <a:ext cx="4114800" cy="107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Content Placeholder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7AABC7A-14A7-59CA-56E7-4CBE2750EE6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6768" r="7840" b="3209"/>
          <a:stretch/>
        </p:blipFill>
        <p:spPr>
          <a:xfrm>
            <a:off x="1091381" y="2056520"/>
            <a:ext cx="7135874" cy="4436049"/>
          </a:xfrm>
        </p:spPr>
      </p:pic>
    </p:spTree>
    <p:extLst>
      <p:ext uri="{BB962C8B-B14F-4D97-AF65-F5344CB8AC3E}">
        <p14:creationId xmlns:p14="http://schemas.microsoft.com/office/powerpoint/2010/main" val="1777486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94D89-6AB9-3704-F3B0-2AF4C29FD8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A184C-AE7A-E0A0-A170-CBF8C4B485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EB337-0191-8C73-3762-5A5121DAE4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67B34-F139-E9EB-C483-3E071733E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F0C13-6B74-FAB6-0C58-A9BD515B262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VGG-16 overfits with non-mixed batches but not with mixed 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06AC3-502A-E1FD-F9A3-1257D20639D2}"/>
              </a:ext>
            </a:extLst>
          </p:cNvPr>
          <p:cNvSpPr/>
          <p:nvPr/>
        </p:nvSpPr>
        <p:spPr>
          <a:xfrm>
            <a:off x="6762750" y="5232400"/>
            <a:ext cx="2070100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7081AD-C076-A573-1829-F5AA1F104E3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FAD6983-4739-B940-33B4-836241A39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237492"/>
              </p:ext>
            </p:extLst>
          </p:nvPr>
        </p:nvGraphicFramePr>
        <p:xfrm>
          <a:off x="4508500" y="2259489"/>
          <a:ext cx="3736555" cy="4162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CBFAAB7-A761-34A7-DEE2-99ED9D98F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080842"/>
              </p:ext>
            </p:extLst>
          </p:nvPr>
        </p:nvGraphicFramePr>
        <p:xfrm>
          <a:off x="1002427" y="2259488"/>
          <a:ext cx="3385423" cy="4162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70885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Results: Lesioning Experiment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Lesioning experiment on non-mixed AlexNet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EC6AC80-2D88-E630-5410-867DF6CBF957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3211653876"/>
              </p:ext>
            </p:extLst>
          </p:nvPr>
        </p:nvGraphicFramePr>
        <p:xfrm>
          <a:off x="561975" y="2054225"/>
          <a:ext cx="8340725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2671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Results: Lesioning Experiment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Lesioning experiment on mixed Alexnet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B63D339-7AF3-591F-C5A4-C2FE412CEB79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510346686"/>
              </p:ext>
            </p:extLst>
          </p:nvPr>
        </p:nvGraphicFramePr>
        <p:xfrm>
          <a:off x="561975" y="2066100"/>
          <a:ext cx="8340725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340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Results: Lesioning Experiment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Lesioning experiment on non-mixed VGG-16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2784A0E-AADB-3AF1-3282-BC84FB19801F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1717466717"/>
              </p:ext>
            </p:extLst>
          </p:nvPr>
        </p:nvGraphicFramePr>
        <p:xfrm>
          <a:off x="561975" y="2054225"/>
          <a:ext cx="8340725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949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Results: Lesioning Experiment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Lesioning experiment on mixed VGG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904767-3E82-CD7E-D631-EC5E84D027BE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3273532943"/>
              </p:ext>
            </p:extLst>
          </p:nvPr>
        </p:nvGraphicFramePr>
        <p:xfrm>
          <a:off x="561975" y="2054225"/>
          <a:ext cx="8340725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01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Conclusions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2AFE6F-C13E-C57A-1501-58C9A7B3810D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DE"/>
          </a:p>
          <a:p>
            <a:r>
              <a:rPr lang="en-DE"/>
              <a:t>Mixed </a:t>
            </a:r>
            <a:r>
              <a:rPr lang="en-DE" dirty="0"/>
              <a:t>training performs the same as non-mixed same on AlexNet</a:t>
            </a:r>
          </a:p>
          <a:p>
            <a:endParaRPr lang="en-DE" dirty="0"/>
          </a:p>
          <a:p>
            <a:r>
              <a:rPr lang="en-DE" dirty="0"/>
              <a:t>But surpasses non-mixed training on VGG-16 </a:t>
            </a:r>
          </a:p>
          <a:p>
            <a:endParaRPr lang="en-DE" dirty="0"/>
          </a:p>
          <a:p>
            <a:r>
              <a:rPr lang="en-DE" dirty="0"/>
              <a:t>Mixed training </a:t>
            </a:r>
            <a:r>
              <a:rPr lang="en-DE" dirty="0">
                <a:solidFill>
                  <a:schemeClr val="accent1"/>
                </a:solidFill>
              </a:rPr>
              <a:t>prevents overfitting</a:t>
            </a:r>
            <a:r>
              <a:rPr lang="en-DE" dirty="0"/>
              <a:t> in VGG-16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Task segregation is stronger in </a:t>
            </a:r>
            <a:r>
              <a:rPr lang="en-DE" dirty="0">
                <a:solidFill>
                  <a:schemeClr val="accent1"/>
                </a:solidFill>
              </a:rPr>
              <a:t>non-mixed</a:t>
            </a:r>
            <a:r>
              <a:rPr lang="en-DE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598512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Future Directions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8338960" cy="436811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Ablation studies for the lesion experiments</a:t>
            </a:r>
          </a:p>
          <a:p>
            <a:endParaRPr lang="en-GB" dirty="0"/>
          </a:p>
          <a:p>
            <a:r>
              <a:rPr lang="en-GB" dirty="0"/>
              <a:t>Different dataset features</a:t>
            </a:r>
          </a:p>
          <a:p>
            <a:endParaRPr lang="en-GB" dirty="0"/>
          </a:p>
          <a:p>
            <a:r>
              <a:rPr lang="en-GB" dirty="0"/>
              <a:t>Branched networks</a:t>
            </a:r>
          </a:p>
          <a:p>
            <a:endParaRPr lang="en-GB" dirty="0"/>
          </a:p>
          <a:p>
            <a:r>
              <a:rPr lang="en-GB" dirty="0"/>
              <a:t>Batch normalization</a:t>
            </a:r>
          </a:p>
          <a:p>
            <a:endParaRPr lang="en-GB" dirty="0"/>
          </a:p>
          <a:p>
            <a:r>
              <a:rPr lang="en-GB" dirty="0"/>
              <a:t>Other pairs of task</a:t>
            </a:r>
          </a:p>
        </p:txBody>
      </p:sp>
    </p:spTree>
    <p:extLst>
      <p:ext uri="{BB962C8B-B14F-4D97-AF65-F5344CB8AC3E}">
        <p14:creationId xmlns:p14="http://schemas.microsoft.com/office/powerpoint/2010/main" val="366419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8338960" cy="436811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Dataset used in the music paper was not publicly available</a:t>
            </a:r>
          </a:p>
          <a:p>
            <a:endParaRPr lang="en-GB" dirty="0"/>
          </a:p>
          <a:p>
            <a:r>
              <a:rPr lang="en-GB" dirty="0"/>
              <a:t>Creating new balanced reliable datasets </a:t>
            </a:r>
          </a:p>
          <a:p>
            <a:endParaRPr lang="en-GB" dirty="0"/>
          </a:p>
          <a:p>
            <a:r>
              <a:rPr lang="en-GB" dirty="0"/>
              <a:t>Incorporating own code into authors’ code</a:t>
            </a:r>
          </a:p>
        </p:txBody>
      </p:sp>
    </p:spTree>
    <p:extLst>
      <p:ext uri="{BB962C8B-B14F-4D97-AF65-F5344CB8AC3E}">
        <p14:creationId xmlns:p14="http://schemas.microsoft.com/office/powerpoint/2010/main" val="282127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BA32-CE19-C07F-9A5A-11ABD3882E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BED8B-31AD-8F66-F378-6359C3964D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38BA-6F4E-300E-7FA6-958D782E91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9409-C83D-497F-E0DA-CB543FBAD41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Task segregation in the brain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73B3D-F299-2BAB-5F06-5CDF3A5E9B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29468-C1C6-5608-1312-D3B8A954620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7" name="Picture 3" descr="Human brain function map Royalty Free Vector Image">
            <a:extLst>
              <a:ext uri="{FF2B5EF4-FFF2-40B4-BE49-F238E27FC236}">
                <a16:creationId xmlns:a16="http://schemas.microsoft.com/office/drawing/2014/main" id="{C027881D-A3F7-4A32-BC2A-DFD00FC3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86" y="3037490"/>
            <a:ext cx="3806261" cy="29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F9225-AFD6-6370-C67F-C6FFD2F42DFA}"/>
              </a:ext>
            </a:extLst>
          </p:cNvPr>
          <p:cNvSpPr txBox="1"/>
          <p:nvPr/>
        </p:nvSpPr>
        <p:spPr>
          <a:xfrm>
            <a:off x="560172" y="2334238"/>
            <a:ext cx="8022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2000" dirty="0"/>
              <a:t>What do you think of when you hear task specialization in the brain?</a:t>
            </a:r>
          </a:p>
        </p:txBody>
      </p:sp>
    </p:spTree>
    <p:extLst>
      <p:ext uri="{BB962C8B-B14F-4D97-AF65-F5344CB8AC3E}">
        <p14:creationId xmlns:p14="http://schemas.microsoft.com/office/powerpoint/2010/main" val="83335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0F878-1C50-46EE-93C2-734BA37AC25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Contributions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8385656" cy="4368111"/>
          </a:xfrm>
        </p:spPr>
        <p:txBody>
          <a:bodyPr/>
          <a:lstStyle/>
          <a:p>
            <a:r>
              <a:rPr lang="en-GB" dirty="0" err="1"/>
              <a:t>Melspec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dataset</a:t>
            </a:r>
            <a:r>
              <a:rPr lang="en-GB" dirty="0"/>
              <a:t> of music genre classification</a:t>
            </a:r>
          </a:p>
          <a:p>
            <a:endParaRPr lang="en-GB" dirty="0"/>
          </a:p>
          <a:p>
            <a:r>
              <a:rPr lang="en-GB" dirty="0"/>
              <a:t>Code to generate different variations of the data</a:t>
            </a:r>
          </a:p>
          <a:p>
            <a:endParaRPr lang="en-GB" dirty="0"/>
          </a:p>
          <a:p>
            <a:r>
              <a:rPr lang="en-GB" dirty="0">
                <a:solidFill>
                  <a:schemeClr val="accent1"/>
                </a:solidFill>
              </a:rPr>
              <a:t>Dataset of spoken words </a:t>
            </a:r>
            <a:r>
              <a:rPr lang="en-GB" dirty="0"/>
              <a:t>using Common Voice Dataset</a:t>
            </a:r>
          </a:p>
          <a:p>
            <a:endParaRPr lang="en-GB" dirty="0"/>
          </a:p>
          <a:p>
            <a:r>
              <a:rPr lang="en-GB" dirty="0"/>
              <a:t>Code to experiment with </a:t>
            </a:r>
            <a:r>
              <a:rPr lang="en-GB" dirty="0">
                <a:solidFill>
                  <a:schemeClr val="accent1"/>
                </a:solidFill>
              </a:rPr>
              <a:t>dual-task networks</a:t>
            </a:r>
          </a:p>
          <a:p>
            <a:endParaRPr lang="en-GB" dirty="0"/>
          </a:p>
          <a:p>
            <a:r>
              <a:rPr lang="en-GB" dirty="0"/>
              <a:t>Observing effect of using </a:t>
            </a:r>
            <a:r>
              <a:rPr lang="en-GB" dirty="0">
                <a:solidFill>
                  <a:schemeClr val="accent1"/>
                </a:solidFill>
              </a:rPr>
              <a:t>mixed- vs. non-mixed batches</a:t>
            </a:r>
            <a:r>
              <a:rPr lang="en-GB" dirty="0"/>
              <a:t> in dual-task training</a:t>
            </a:r>
          </a:p>
        </p:txBody>
      </p:sp>
    </p:spTree>
    <p:extLst>
      <p:ext uri="{BB962C8B-B14F-4D97-AF65-F5344CB8AC3E}">
        <p14:creationId xmlns:p14="http://schemas.microsoft.com/office/powerpoint/2010/main" val="1837629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7E0F4-9DEC-2740-4C17-E243095D02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FF511-1128-5E6A-EB51-8CC508878D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8E1F7-1D26-2742-8B10-0ABC5E5015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514C9-7E72-03EC-D206-012E26FF49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CC814-4DBF-B57A-E738-8C91807C320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1554480"/>
            <a:ext cx="8338960" cy="486791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[1] 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Dobs, Katharina, et al. "Brain-like functional specialization emerges spontaneously in deep neural networks." </a:t>
            </a:r>
            <a:r>
              <a:rPr lang="en-GB" sz="1800" b="0" i="1" dirty="0">
                <a:solidFill>
                  <a:srgbClr val="222222"/>
                </a:solidFill>
                <a:effectLst/>
              </a:rPr>
              <a:t>Science advances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 8.11 (2022): eabl8913.</a:t>
            </a:r>
            <a:br>
              <a:rPr lang="en-GB" sz="1800" b="0" i="0" dirty="0">
                <a:solidFill>
                  <a:srgbClr val="222222"/>
                </a:solidFill>
                <a:effectLst/>
              </a:rPr>
            </a:br>
            <a:endParaRPr lang="en-GB" sz="1800" dirty="0"/>
          </a:p>
          <a:p>
            <a:pPr marL="0" indent="0">
              <a:buNone/>
            </a:pPr>
            <a:r>
              <a:rPr lang="en-GB" sz="1800" dirty="0"/>
              <a:t>[2] 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Kell, A. J., 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Yamins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D. L., Shook, E. N., Norman-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Haignere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S. V., &amp; McDermott, J. H. (2018). A task-optimized neural network replicates human auditory 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predicts brain responses, and reveals a cortical processing hierarchy. </a:t>
            </a:r>
            <a:r>
              <a:rPr lang="en-GB" sz="1800" b="0" i="1" dirty="0">
                <a:solidFill>
                  <a:srgbClr val="222222"/>
                </a:solidFill>
                <a:effectLst/>
              </a:rPr>
              <a:t>Neuron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GB" sz="1800" b="0" i="1" dirty="0">
                <a:solidFill>
                  <a:srgbClr val="222222"/>
                </a:solidFill>
                <a:effectLst/>
              </a:rPr>
              <a:t>98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(3), 630-644.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[3] 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Norman-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Haignere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S. V., Feather, J., 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Boebinger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D., Brunner, P., </a:t>
            </a:r>
            <a:r>
              <a:rPr lang="en-GB" sz="1800" b="0" i="0" dirty="0" err="1">
                <a:solidFill>
                  <a:srgbClr val="222222"/>
                </a:solidFill>
                <a:effectLst/>
              </a:rPr>
              <a:t>Ritaccio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 A., McDermott, J. H., ... &amp; Kanwisher, N. (2022). A neural population selective for song in human auditory cortex. </a:t>
            </a:r>
            <a:r>
              <a:rPr lang="en-GB" sz="1800" b="0" i="1" dirty="0">
                <a:solidFill>
                  <a:srgbClr val="222222"/>
                </a:solidFill>
                <a:effectLst/>
              </a:rPr>
              <a:t>Current Biology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GB" sz="1800" b="0" i="1" dirty="0">
                <a:solidFill>
                  <a:srgbClr val="222222"/>
                </a:solidFill>
                <a:effectLst/>
              </a:rPr>
              <a:t>32</a:t>
            </a:r>
            <a:r>
              <a:rPr lang="en-GB" sz="1800" b="0" i="0" dirty="0">
                <a:solidFill>
                  <a:srgbClr val="222222"/>
                </a:solidFill>
                <a:effectLst/>
              </a:rPr>
              <a:t>(7), 1470-1484.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[4] </a:t>
            </a:r>
            <a:r>
              <a:rPr lang="en-GB" sz="1800" dirty="0" err="1"/>
              <a:t>Boebinger</a:t>
            </a:r>
            <a:r>
              <a:rPr lang="en-GB" sz="1800" dirty="0"/>
              <a:t>, D. L., Norman-</a:t>
            </a:r>
            <a:r>
              <a:rPr lang="en-GB" sz="1800" dirty="0" err="1"/>
              <a:t>Haignere</a:t>
            </a:r>
            <a:r>
              <a:rPr lang="en-GB" sz="1800" dirty="0"/>
              <a:t>, S. V., McDermott, J. H., &amp; Kanwisher, N. G. (2021). Music-selective cortex is sensitive to structure in both pitch and time. </a:t>
            </a:r>
            <a:r>
              <a:rPr lang="en-GB" sz="1800" dirty="0" err="1"/>
              <a:t>bioRxiv</a:t>
            </a:r>
            <a:r>
              <a:rPr lang="en-GB" sz="1800" dirty="0"/>
              <a:t>, 2021-12.</a:t>
            </a:r>
          </a:p>
        </p:txBody>
      </p:sp>
    </p:spTree>
    <p:extLst>
      <p:ext uri="{BB962C8B-B14F-4D97-AF65-F5344CB8AC3E}">
        <p14:creationId xmlns:p14="http://schemas.microsoft.com/office/powerpoint/2010/main" val="20974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BA32-CE19-C07F-9A5A-11ABD3882E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BED8B-31AD-8F66-F378-6359C3964D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38BA-6F4E-300E-7FA6-958D782E91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9409-C83D-497F-E0DA-CB543FBAD4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72" y="1554480"/>
            <a:ext cx="7102898" cy="499808"/>
          </a:xfrm>
        </p:spPr>
        <p:txBody>
          <a:bodyPr/>
          <a:lstStyle/>
          <a:p>
            <a:r>
              <a:rPr lang="en-DE" dirty="0"/>
              <a:t>Functional specialization in the brain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73B3D-F299-2BAB-5F06-5CDF3A5E9B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pic>
        <p:nvPicPr>
          <p:cNvPr id="7" name="Picture 3" descr="Human brain function map Royalty Free Vector Image">
            <a:extLst>
              <a:ext uri="{FF2B5EF4-FFF2-40B4-BE49-F238E27FC236}">
                <a16:creationId xmlns:a16="http://schemas.microsoft.com/office/drawing/2014/main" id="{C027881D-A3F7-4A32-BC2A-DFD00FC36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9" t="21862" r="2050" b="29091"/>
          <a:stretch/>
        </p:blipFill>
        <p:spPr bwMode="auto">
          <a:xfrm>
            <a:off x="557932" y="2054287"/>
            <a:ext cx="3856413" cy="403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AECA404-7925-1B0F-B862-12C125194627}"/>
              </a:ext>
            </a:extLst>
          </p:cNvPr>
          <p:cNvSpPr txBox="1">
            <a:spLocks/>
          </p:cNvSpPr>
          <p:nvPr/>
        </p:nvSpPr>
        <p:spPr>
          <a:xfrm>
            <a:off x="4914239" y="1554480"/>
            <a:ext cx="4160315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2400" b="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3452ABA-2E73-B31C-4685-07799B30FE33}"/>
              </a:ext>
            </a:extLst>
          </p:cNvPr>
          <p:cNvSpPr txBox="1">
            <a:spLocks/>
          </p:cNvSpPr>
          <p:nvPr/>
        </p:nvSpPr>
        <p:spPr>
          <a:xfrm>
            <a:off x="4450698" y="1739348"/>
            <a:ext cx="4570711" cy="45778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0788F76-6AD8-D709-7AAA-DD9E8F3E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55" y="2426601"/>
            <a:ext cx="3650205" cy="313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7C0220-6DC2-4D2B-1FF3-122F735ACB88}"/>
              </a:ext>
            </a:extLst>
          </p:cNvPr>
          <p:cNvSpPr txBox="1"/>
          <p:nvPr/>
        </p:nvSpPr>
        <p:spPr>
          <a:xfrm>
            <a:off x="5051811" y="5612349"/>
            <a:ext cx="33684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900" dirty="0"/>
              <a:t>https://commons.wikimedia.org/wiki/File:Constudproc.png</a:t>
            </a:r>
          </a:p>
        </p:txBody>
      </p:sp>
    </p:spTree>
    <p:extLst>
      <p:ext uri="{BB962C8B-B14F-4D97-AF65-F5344CB8AC3E}">
        <p14:creationId xmlns:p14="http://schemas.microsoft.com/office/powerpoint/2010/main" val="416665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BA32-CE19-C07F-9A5A-11ABD3882E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BED8B-31AD-8F66-F378-6359C3964D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38BA-6F4E-300E-7FA6-958D782E91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9409-C83D-497F-E0DA-CB543FBAD4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72" y="1554480"/>
            <a:ext cx="7102898" cy="499808"/>
          </a:xfrm>
        </p:spPr>
        <p:txBody>
          <a:bodyPr/>
          <a:lstStyle/>
          <a:p>
            <a:r>
              <a:rPr lang="en-DE" dirty="0"/>
              <a:t>Functional specialization in the brain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73B3D-F299-2BAB-5F06-5CDF3A5E9B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pic>
        <p:nvPicPr>
          <p:cNvPr id="7" name="Picture 3" descr="Human brain function map Royalty Free Vector Image">
            <a:extLst>
              <a:ext uri="{FF2B5EF4-FFF2-40B4-BE49-F238E27FC236}">
                <a16:creationId xmlns:a16="http://schemas.microsoft.com/office/drawing/2014/main" id="{C027881D-A3F7-4A32-BC2A-DFD00FC36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7086" r="2050" b="14571"/>
          <a:stretch/>
        </p:blipFill>
        <p:spPr bwMode="auto">
          <a:xfrm>
            <a:off x="7334438" y="3098156"/>
            <a:ext cx="1498536" cy="10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AECA404-7925-1B0F-B862-12C125194627}"/>
              </a:ext>
            </a:extLst>
          </p:cNvPr>
          <p:cNvSpPr txBox="1">
            <a:spLocks/>
          </p:cNvSpPr>
          <p:nvPr/>
        </p:nvSpPr>
        <p:spPr>
          <a:xfrm>
            <a:off x="4914239" y="1554480"/>
            <a:ext cx="4160315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2400" b="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3452ABA-2E73-B31C-4685-07799B30FE33}"/>
              </a:ext>
            </a:extLst>
          </p:cNvPr>
          <p:cNvSpPr txBox="1">
            <a:spLocks/>
          </p:cNvSpPr>
          <p:nvPr/>
        </p:nvSpPr>
        <p:spPr>
          <a:xfrm>
            <a:off x="4450698" y="1739348"/>
            <a:ext cx="4570711" cy="45778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0788F76-6AD8-D709-7AAA-DD9E8F3E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01" y="1554480"/>
            <a:ext cx="1583273" cy="1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370E2E-9D4B-EAA6-E586-F5E26038AA8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6033754" cy="2749425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Why</a:t>
            </a:r>
            <a:r>
              <a:rPr lang="en-DE" dirty="0"/>
              <a:t> does task segregation happen in the brain?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Why is the task segregation functional?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Does it happen in neural networks?</a:t>
            </a:r>
          </a:p>
          <a:p>
            <a:endParaRPr lang="en-DE" dirty="0"/>
          </a:p>
          <a:p>
            <a:pPr marL="0" indent="0">
              <a:buNone/>
            </a:pPr>
            <a:br>
              <a:rPr lang="en-DE" dirty="0"/>
            </a:b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03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BA32-CE19-C07F-9A5A-11ABD3882E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BED8B-31AD-8F66-F378-6359C3964D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38BA-6F4E-300E-7FA6-958D782E91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9409-C83D-497F-E0DA-CB543FBAD4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72" y="1554480"/>
            <a:ext cx="7102898" cy="499808"/>
          </a:xfrm>
        </p:spPr>
        <p:txBody>
          <a:bodyPr/>
          <a:lstStyle/>
          <a:p>
            <a:r>
              <a:rPr lang="en-DE" dirty="0"/>
              <a:t>Functional specialization in the brain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73B3D-F299-2BAB-5F06-5CDF3A5E9B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pic>
        <p:nvPicPr>
          <p:cNvPr id="7" name="Picture 3" descr="Human brain function map Royalty Free Vector Image">
            <a:extLst>
              <a:ext uri="{FF2B5EF4-FFF2-40B4-BE49-F238E27FC236}">
                <a16:creationId xmlns:a16="http://schemas.microsoft.com/office/drawing/2014/main" id="{C027881D-A3F7-4A32-BC2A-DFD00FC36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7086" r="2050" b="14571"/>
          <a:stretch/>
        </p:blipFill>
        <p:spPr bwMode="auto">
          <a:xfrm>
            <a:off x="7334438" y="3098156"/>
            <a:ext cx="1498536" cy="10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AECA404-7925-1B0F-B862-12C125194627}"/>
              </a:ext>
            </a:extLst>
          </p:cNvPr>
          <p:cNvSpPr txBox="1">
            <a:spLocks/>
          </p:cNvSpPr>
          <p:nvPr/>
        </p:nvSpPr>
        <p:spPr>
          <a:xfrm>
            <a:off x="4914239" y="1554480"/>
            <a:ext cx="4160315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2400" b="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3452ABA-2E73-B31C-4685-07799B30FE33}"/>
              </a:ext>
            </a:extLst>
          </p:cNvPr>
          <p:cNvSpPr txBox="1">
            <a:spLocks/>
          </p:cNvSpPr>
          <p:nvPr/>
        </p:nvSpPr>
        <p:spPr>
          <a:xfrm>
            <a:off x="4450698" y="1739348"/>
            <a:ext cx="4570711" cy="45778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0788F76-6AD8-D709-7AAA-DD9E8F3E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01" y="1554480"/>
            <a:ext cx="1583273" cy="1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370E2E-9D4B-EAA6-E586-F5E26038AA8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6033754" cy="2749425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Why</a:t>
            </a:r>
            <a:r>
              <a:rPr lang="en-DE" dirty="0"/>
              <a:t> does task segregation happen in the brain?</a:t>
            </a:r>
          </a:p>
          <a:p>
            <a:r>
              <a:rPr lang="en-DE" dirty="0"/>
              <a:t>Why is the task segregation </a:t>
            </a:r>
            <a:r>
              <a:rPr lang="en-DE" dirty="0">
                <a:solidFill>
                  <a:schemeClr val="accent1"/>
                </a:solidFill>
              </a:rPr>
              <a:t>functional</a:t>
            </a:r>
            <a:r>
              <a:rPr lang="en-DE" dirty="0"/>
              <a:t>?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Does it happen in neural networks?</a:t>
            </a:r>
          </a:p>
          <a:p>
            <a:endParaRPr lang="en-DE" dirty="0"/>
          </a:p>
          <a:p>
            <a:pPr marL="0" indent="0">
              <a:buNone/>
            </a:pPr>
            <a:br>
              <a:rPr lang="en-DE" dirty="0"/>
            </a:b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972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CBA32-CE19-C07F-9A5A-11ABD3882E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BED8B-31AD-8F66-F378-6359C3964D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538BA-6F4E-300E-7FA6-958D782E91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FunkMusic</a:t>
            </a:r>
            <a:r>
              <a:rPr lang="de-DE" dirty="0"/>
              <a:t> Project | Amin </a:t>
            </a:r>
            <a:r>
              <a:rPr lang="de-DE" dirty="0" err="1"/>
              <a:t>Heydarshahi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09409-C83D-497F-E0DA-CB543FBAD4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72" y="1554480"/>
            <a:ext cx="7102898" cy="499808"/>
          </a:xfrm>
        </p:spPr>
        <p:txBody>
          <a:bodyPr/>
          <a:lstStyle/>
          <a:p>
            <a:r>
              <a:rPr lang="en-DE" dirty="0"/>
              <a:t>Functional specialization in the brain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373B3D-F299-2BAB-5F06-5CDF3A5E9B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pic>
        <p:nvPicPr>
          <p:cNvPr id="7" name="Picture 3" descr="Human brain function map Royalty Free Vector Image">
            <a:extLst>
              <a:ext uri="{FF2B5EF4-FFF2-40B4-BE49-F238E27FC236}">
                <a16:creationId xmlns:a16="http://schemas.microsoft.com/office/drawing/2014/main" id="{C027881D-A3F7-4A32-BC2A-DFD00FC36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7086" r="2050" b="14571"/>
          <a:stretch/>
        </p:blipFill>
        <p:spPr bwMode="auto">
          <a:xfrm>
            <a:off x="7334438" y="3098156"/>
            <a:ext cx="1498536" cy="10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AECA404-7925-1B0F-B862-12C125194627}"/>
              </a:ext>
            </a:extLst>
          </p:cNvPr>
          <p:cNvSpPr txBox="1">
            <a:spLocks/>
          </p:cNvSpPr>
          <p:nvPr/>
        </p:nvSpPr>
        <p:spPr>
          <a:xfrm>
            <a:off x="4914239" y="1554480"/>
            <a:ext cx="4160315" cy="499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+mj-lt"/>
              <a:buNone/>
              <a:defRPr lang="de-DE" sz="2400" b="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3452ABA-2E73-B31C-4685-07799B30FE33}"/>
              </a:ext>
            </a:extLst>
          </p:cNvPr>
          <p:cNvSpPr txBox="1">
            <a:spLocks/>
          </p:cNvSpPr>
          <p:nvPr/>
        </p:nvSpPr>
        <p:spPr>
          <a:xfrm>
            <a:off x="4450698" y="1739348"/>
            <a:ext cx="4570711" cy="45778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0788F76-6AD8-D709-7AAA-DD9E8F3E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701" y="1554480"/>
            <a:ext cx="1583273" cy="1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C370E2E-9D4B-EAA6-E586-F5E26038AA8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1599" y="2054288"/>
            <a:ext cx="6033754" cy="2749425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Why</a:t>
            </a:r>
            <a:r>
              <a:rPr lang="en-DE" dirty="0"/>
              <a:t> does task segregation happen in the brain?</a:t>
            </a:r>
          </a:p>
          <a:p>
            <a:r>
              <a:rPr lang="en-DE" dirty="0"/>
              <a:t>Why is the task segregation </a:t>
            </a:r>
            <a:r>
              <a:rPr lang="en-DE" dirty="0">
                <a:solidFill>
                  <a:schemeClr val="accent1"/>
                </a:solidFill>
              </a:rPr>
              <a:t>functional</a:t>
            </a:r>
            <a:r>
              <a:rPr lang="en-DE" dirty="0"/>
              <a:t>?</a:t>
            </a:r>
          </a:p>
          <a:p>
            <a:r>
              <a:rPr lang="en-DE" dirty="0"/>
              <a:t>Does it happen in </a:t>
            </a:r>
            <a:r>
              <a:rPr lang="en-DE" dirty="0">
                <a:solidFill>
                  <a:schemeClr val="accent1"/>
                </a:solidFill>
              </a:rPr>
              <a:t>neural networks</a:t>
            </a:r>
            <a:r>
              <a:rPr lang="en-DE" dirty="0"/>
              <a:t>?</a:t>
            </a:r>
          </a:p>
          <a:p>
            <a:endParaRPr lang="en-DE" dirty="0"/>
          </a:p>
          <a:p>
            <a:pPr marL="0" indent="0">
              <a:buNone/>
            </a:pPr>
            <a:br>
              <a:rPr lang="en-DE" dirty="0"/>
            </a:br>
            <a:endParaRPr lang="en-DE" dirty="0"/>
          </a:p>
          <a:p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637DC-475A-F808-6E13-3D0D2E4A28B2}"/>
              </a:ext>
            </a:extLst>
          </p:cNvPr>
          <p:cNvSpPr txBox="1"/>
          <p:nvPr/>
        </p:nvSpPr>
        <p:spPr>
          <a:xfrm>
            <a:off x="418290" y="3942961"/>
            <a:ext cx="7102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accent1"/>
                </a:solidFill>
              </a:rPr>
              <a:t>Idea:</a:t>
            </a:r>
            <a:br>
              <a:rPr lang="en-DE" sz="2400" dirty="0"/>
            </a:br>
            <a:endParaRPr lang="en-DE" sz="2400" dirty="0"/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Train a CNN with two tasks that are segregated in the brain </a:t>
            </a:r>
            <a:br>
              <a:rPr lang="en-DE" sz="2400" dirty="0"/>
            </a:br>
            <a:endParaRPr lang="en-DE" sz="2400" dirty="0"/>
          </a:p>
          <a:p>
            <a:pPr marL="457200" indent="-457200">
              <a:buFont typeface="+mj-lt"/>
              <a:buAutoNum type="arabicPeriod"/>
            </a:pPr>
            <a:r>
              <a:rPr lang="en-DE" sz="2400" dirty="0"/>
              <a:t>Find out if the segregation emerges in the CNN</a:t>
            </a:r>
          </a:p>
        </p:txBody>
      </p:sp>
    </p:spTree>
    <p:extLst>
      <p:ext uri="{BB962C8B-B14F-4D97-AF65-F5344CB8AC3E}">
        <p14:creationId xmlns:p14="http://schemas.microsoft.com/office/powerpoint/2010/main" val="21816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D6AB6-A666-9021-D208-EDDD98BE9A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43B27-0F35-4AC5-A9AD-B13FDAF53AE8}" type="datetime1">
              <a:rPr lang="de-DE" smtClean="0"/>
              <a:pPr/>
              <a:t>28.12.23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E6498-F2E3-667B-4E4A-292896C6B2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1586D-ED4E-46F6-4B0E-B3347EBD8D3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Funk Music Project | Amin Heydarshahi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D8601-AEEB-C789-32C3-BE6ED2F38C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DE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ABA22-A5B2-9328-20B0-DDC226019CC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DE" dirty="0"/>
              <a:t>Task segregation in CNNs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456CB4-66AA-3ADE-848F-5E76E9E52C2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DE" dirty="0"/>
              <a:t>Faces vs. Objects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>
                <a:solidFill>
                  <a:srgbClr val="98A4AE"/>
                </a:solidFill>
              </a:rPr>
              <a:t>Words vs. Music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3A39A-1752-310B-AF32-C9846689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7" y="2485669"/>
            <a:ext cx="5858516" cy="1355953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4630A17-7F4F-8558-3EFE-7B56CC385B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801107" y="4760654"/>
            <a:ext cx="5858516" cy="1231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D5A40-DE23-7299-4916-BDD0BCA590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416449" y="5846500"/>
            <a:ext cx="1686692" cy="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7027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9025</TotalTime>
  <Words>1963</Words>
  <Application>Microsoft Macintosh PowerPoint</Application>
  <PresentationFormat>On-screen Show (4:3)</PresentationFormat>
  <Paragraphs>535</Paragraphs>
  <Slides>41</Slides>
  <Notes>28</Notes>
  <HiddenSlides>3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Wingdings</vt:lpstr>
      <vt:lpstr>Titelfolienmaster</vt:lpstr>
      <vt:lpstr>Inhaltsseite</vt:lpstr>
      <vt:lpstr>FunkMusic: Functional Specialization between Speech and Music in Convolutional Neural Networks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Heydarshahi, Seyed</cp:lastModifiedBy>
  <cp:revision>429</cp:revision>
  <dcterms:created xsi:type="dcterms:W3CDTF">2014-02-08T08:57:37Z</dcterms:created>
  <dcterms:modified xsi:type="dcterms:W3CDTF">2023-12-27T23:51:55Z</dcterms:modified>
</cp:coreProperties>
</file>